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70" r:id="rId3"/>
    <p:sldId id="330" r:id="rId4"/>
    <p:sldId id="331" r:id="rId5"/>
    <p:sldId id="332" r:id="rId6"/>
    <p:sldId id="333" r:id="rId7"/>
    <p:sldId id="334" r:id="rId8"/>
    <p:sldId id="335" r:id="rId9"/>
    <p:sldId id="336" r:id="rId10"/>
    <p:sldId id="337" r:id="rId11"/>
    <p:sldId id="338" r:id="rId12"/>
    <p:sldId id="340" r:id="rId13"/>
    <p:sldId id="339" r:id="rId14"/>
    <p:sldId id="342" r:id="rId15"/>
    <p:sldId id="341" r:id="rId16"/>
    <p:sldId id="343" r:id="rId17"/>
    <p:sldId id="345" r:id="rId18"/>
    <p:sldId id="346" r:id="rId19"/>
    <p:sldId id="349" r:id="rId20"/>
    <p:sldId id="350" r:id="rId21"/>
    <p:sldId id="351" r:id="rId22"/>
    <p:sldId id="353" r:id="rId23"/>
    <p:sldId id="354" r:id="rId24"/>
    <p:sldId id="355" r:id="rId25"/>
    <p:sldId id="356" r:id="rId26"/>
    <p:sldId id="357" r:id="rId27"/>
    <p:sldId id="358" r:id="rId28"/>
    <p:sldId id="347" r:id="rId29"/>
    <p:sldId id="268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1F0"/>
    <a:srgbClr val="313538"/>
    <a:srgbClr val="F64945"/>
    <a:srgbClr val="A40C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16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372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08:21:55.393"/>
    </inkml:context>
    <inkml:brush xml:id="br0">
      <inkml:brushProperty name="width" value="0.05" units="cm"/>
      <inkml:brushProperty name="height" value="0.05" units="cm"/>
      <inkml:brushProperty name="color" value="#E71224"/>
    </inkml:brush>
    <inkml:brush xml:id="br1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5004 3416 24575,'48'0'0,"-26"-7"0,35 6 0,-36-10 0,6 10 0,0-7 0,-1 3 0,1-4 0,0 0 0,-1 0 0,1 4 0,0-3 0,0 3 0,-6-3 0,5-1 0,-4 4 0,4-3 0,1 3 0,0-4 0,0 0 0,6 0 0,-5 0 0,11-6 0,-10 5 0,10-5 0,-11 6 0,11-1 0,-4 0 0,-1-4 0,6 3 0,-6-2 0,7-2 0,-7 0 0,5 0 0,-5-3 0,0 7 0,6-8 0,-6 3 0,6-4 0,27-5 0,-20 7 0,26-7 0,-23 13 0,0-5 0,6 1 0,-6 4 0,0-4 0,5-1 0,-5 5 0,7-5 0,1 1 0,-1-2 0,0 0 0,0-3 0,9 7 0,-7-2 0,15-3 0,-14 6 0,14-11 0,-15 11 0,36-13 0,-38 13 0,26-7 0,-24 3 0,28-4 0,-21 1 0,-10 6 0,-1 1 0,11-7 0,21-6 0,-14 1 0,-5 1 0,8-2 0,0 1 0,0-1 0,-1 1 0,10-7 0,-15 6 0,13-12 0,6 3 0,-24 4 0,19-7 0,-5 4 0,-22 5-206,-1 7 0,1 1 206,8-10 0,-12 13 0,0-1 0,25-18 0,-30 20 0,-1-1 0,32-20 0,-30 13 0,1 0 0,30-16 0,-29 12 0,1 0 0,-6 4 0,0-1 0,2-2 0,1-2 0,2-4 0,1 1-472,-4 3 0,0-1 472,5-6 0,1 0 0,3 5 0,-1 1 0,-1-6 0,-1 0 0,2 2 0,1 0 0,-3 1 0,-1-1 0,0-3 0,0 1 0,1 5 0,-2 2 0,-3-4 0,-1 2-269,34-11 269,-1-10 0,8 10 0,-21 2 0,-21 17 0,-1 2 0,14-3 0,17-6 0,-1 6 0,-9 0 0,8 6 0,-23 2 0,12 6 386,-22 0-386,6 0 950,-7 1-950,6 4 289,-4-3-289,5 8 0,0-8 0,2 7 0,7-8 0,-1 9 0,2-9 0,6 8 0,-5-3 0,14 5 0,-14 0 0,14 0 0,-14 0 0,6 0 0,-8 0 0,-7 0 0,6 0 0,-14 0 0,14 0 0,-7 0 0,1 0 0,-2 0 0,0 0 0,-6 0 0,13 0 0,-5 0 0,0 0 0,-2 0 0,1 0 0,-7-4 0,6 2 0,-7-7 0,-1 8 0,1-8 0,0 8 0,-1-8 0,1 8 0,0-8 0,0 3 0,-1 0 0,1-3 0,-1 8 0,-5-7 0,4 2 0,-5 1 0,7-4 0,-6 7 0,-2-6 0,-7 7 0,8-7 0,-15 7 0,7-3 0,-14 4 0,3-3 0,0 2 0,0-6 0,0 6 0,1-2 0,-1 3 0,-4-3 0,3 2 0,-7-2 0,4 3 0,-5-3 0,0 3 0,1-3 0,-1 3 0,1 0 0,3 0 0,1 0 0,4 0 0,1 0 0,-1 0 0,0 0 0,-4 0 0,4-4 0,-8 3 0,4-2 0,-5 3 0,-2-2 0,-2 1 0,-2-1 0</inkml:trace>
  <inkml:trace contextRef="#ctx0" brushRef="#br0" timeOffset="2325">14963 0 24575,'5'4'0,"8"-2"0,6-2 0,8 4 0,6 2 0,-5 7 0,0 0 0,-2 5 0,-5-6 0,1 1 0,-2-5 0,-9-1 0,0 0 0,-5-4 0,1 3 0,-1-5 0,-2 4 0,-1-2 0,-1 1 0,-1 1 0,5-2 0,-6 4 0,5-1 0,-4 0 0,2-1 0,-3 1 0,0-1 0,-3-1 0,3 1 0,-6-5 0,3 3 0,-4-1 0,1-1 0,0 4 0,0-1 0,-1-1 0,1 0 0,-1 0 0,1-3 0,0 6 0,-1-6 0,1 6 0,-1-6 0,1 6 0,0-5 0,0 1 0,3 1 0,-3-2 0,3 4 0,-8-1 0,4 2 0,-8 2 0,7 2 0,-6 2 0,5 4 0,-2-1 0,4-4 0,0 0 0,3-5 0,-1 1 0,4-1 0,-2 0 0,0 0 0,3 0 0,-3 0 0,1 0 0,1 4 0,-5-2 0,2 6 0,0-2 0,-3 3 0,6-4 0,-5 0 0,5-5 0,-2 0 0,3 1 0,-2-4 0,-1 0 0,0-3 0,0 0 0</inkml:trace>
  <inkml:trace contextRef="#ctx0" brushRef="#br0" timeOffset="6706">4094 4878 24575,'31'0'0,"6"0"0,38 0 0,5 0 0,-22 0 0,4 0-695,-6 0 0,2 0 695,14 0 0,1 0 0,-4 0 0,-2 0 0,-4 0 0,0 0 0,8 0 0,1 0-689,-4 0 0,3 0 689,10 0 0,2 0 0,6 0 0,0 0-1041,6 0 1,0 0 1040,-5 0 0,1 0 0,-23 0 0,1 0 0,-1 0 0,22 1 0,1-2 0,-23-3 0,2-3 0,-2 1 0,23 1 0,-1-2 0,-21-3 0,1-3 0,-3 0 0,18 1 0,-1-2 0,11-8 0,-2-1-726,-16 7 1,-2-3 725,0-8 0,0-1 0,-2 7 0,-1-1-128,-10-4 1,1-1 127,8 2 0,3 1 0,0-1 0,1 1-43,0-2 1,2 2 42,9 1 0,2 1 0,-6-4 0,0 2 0,7 5 0,-1 1 0,-6-7 0,0 0 0,5 6 0,0 1 0,-5-3 0,0 0 0,1 4 0,-1 0 0,-1 0 0,-1 0 0,-6-3 0,-2 0 0,2 3 0,0-1 0,-1-1 0,0-1 0,1 3 0,0 1 0,-1 0 0,1-1 0,0-3 0,0 0 0,0 2 0,1 1 0,5-3 0,1-2 0,-5 2 0,0 0 0,12 1 0,-1 0 0,-12 0 0,0-2 0,6 0 0,0 1 0,-8-1 0,0 0 0,1-3 0,0-2 0,0 2 0,-1-1 0,-4 1 0,-1 0 347,5 0 1,-1-1-348,-10 2 0,1 0 0,11 2 0,-2 0 492,-24 4 0,0 0-492,11-1 0,-2 0 0,23-9 0,8-6 0,-3 1 1101,-17 6-1101,-2-4 1722,-17 9-1722,7 3 1449,-14-1-1449,6 2 642,-7-3-642,0 4 47,-6-3-47,4 4 0,-11-3 0,11 2 0,-10-1 0,4 2 0,-6-3 0,-6 2 0,5-2 0,-5 1 0,8-6 0,-2 3 0,3-9 0,-1 4 0,1-5 0,-5 1 0,4-1 0,-9 2 0,9-2 0,-10 3 0,12-10 0,-6 6 0,2-4 0,2 4 0,-6 8 0,1-4 0,2 8 0,-3-3 0,-2 5 0,0 1 0,-6 4 0,0-3 0,6 6 0,-5-2 0,5 3 0,-6 0 0,6 4 0,-5-3 0,9 2 0,-3-4 0,5 5 0,0-4 0,-1 3 0,7-5 0,-5 1 0,5-1 0,-11 2 0,-2 3 0,1-2 0,-5 2 0,5 0 0,-1-2 0,-3 3 0,8-5 0,3-5 0,0 4 0,5-4 0,-6 1 0,-1 3 0,-8 1 0,1 2 0,-7 3 0,-1-4 0,-1 4 0,-3-1 0,-1 2 0,4-4 0,-3 0 0,7 0 0,-3-4 0,5 3 0,-1-3 0,0 3 0,-3 1 0,2-1 0,-6 2 0,2-1 0,-4 0 0,1 3 0,-1-1 0,-2 1 0,-1-2 0,-3 0 0,2 3 0,-1-2 0,5 1 0,-3-2 0,3-1 0,1-2 0,3 2 0,-2-7 0,6 2 0,-6 1 0,3 0 0,-5 5 0,1 2 0,-1-2 0,-3 6 0,0-3 0</inkml:trace>
  <inkml:trace contextRef="#ctx0" brushRef="#br0" timeOffset="8026">14563 1855 24575,'24'0'0,"-3"0"0,12 0 0,-6 0 0,6 0 0,-10 0 0,9 0 0,-11 0 0,1-4 0,4 4 0,-10-7 0,10 2 0,-10 0 0,5-2 0,-1 2 0,-3 1 0,8-4 0,-8 7 0,8-3 0,-8 0 0,3 3 0,-4-2 0,-1 3 0,0 0 0,-3 0 0,2 0 0,-2-3 0,3 2 0,0-3 0,6 4 0,-5 0 0,5-3 0,-6 2 0,-4-2 0,0 3 0,-5 0 0,0 0 0,1 0 0,-1 0 0,1 0 0,-1 0 0,0-3 0,1 2 0,-1-2 0,5 0 0,-4 2 0,3-3 0,1 4 0,-4-3 0,4 3 0,-8-3 0,0 3 0</inkml:trace>
  <inkml:trace contextRef="#ctx0" brushRef="#br0" timeOffset="9923">15303 1795 24575,'0'9'0,"0"2"0,0 4 0,0 6 0,0 1 0,0-1 0,0 5 0,0-10 0,0 4 0,0-4 0,0-1 0,0-4 0,0 3 0,0-6 0,0 2 0,0-4 0,0 1 0,0-1 0,0 0 0,0 1 0,0-1 0,0 5 0,0-4 0,0 7 0,0-6 0,0 2 0,0-4 0,0 1 0,0-1 0,0 1 0,0-1 0,0 0 0,0 1 0,0-1 0,0 0 0,0 1 0,0-1 0,0 1 0,0-1 0,0 0 0,0 0 0,0 0 0,0 1 0,0-2 0,0 1 0,0 1 0,0-1 0,0 0 0,0 9 0,0 3 0,0 9 0,0 0 0,0 5 0,0-3 0,0-2 0,0-6 0,0-6 0,0-3 0,0-2 0,0-4 0,0 1 0,0-1 0,0-2 0,0-1 0</inkml:trace>
  <inkml:trace contextRef="#ctx0" brushRef="#br1" timeOffset="33815">328 1402 24575,'6'0'0,"0"0"0,0 0 0,0 0 0,1 0 0,-1 0 0,0 0 0,1 0 0,-1 0 0,0 0 0,12 0 0,-9 0 0,8 0 0,-11 0 0,1 0 0,-1 0 0,0 0 0,1 0 0,-1 0 0,0 0 0,1 0 0,-1 0 0,0 0 0,1 0 0,-1 0 0,1 0 0,-1 0 0,0 0 0,1 0 0,-1 0 0,1 0 0,-1 0 0,0 0 0,5 0 0,-4 0 0,8 0 0,-8 0 0,7-4 0,-2 4 0,3-4 0,-4 4 0,9-4 0,-12 3 0,11-3 0,-7 4 0,3-3 0,1 2 0,-5-3 0,3 4 0,-3 0 0,5 0 0,-1 0 0,0 0 0,1 0 0,-1-3 0,0 2 0,1-2 0,-1 3 0,0-4 0,-3 3 0,2-2 0,-7 3 0,8 0 0,-8 0 0,7 0 0,-6 0 0,2 0 0,0 0 0,-2 0 0,2 0 0,-3 0 0,-1 0 0,0 0 0,5 0 0,-4 0 0,4 0 0,-1 0 0,-3 0 0,8 0 0,-8-3 0,8 2 0,-8-1 0,7 2 0,-2 0 0,3 0 0,0 0 0,1 0 0,-1 0 0,-4 0 0,4 0 0,-4 0 0,4 0 0,1 0 0,-1 0 0,-4 0 0,4 0 0,-4 0 0,4 0 0,1 0 0,-1 0 0,0 0 0,6 0 0,-5 0 0,10 0 0,-10 0 0,10 0 0,-4 0 0,5 0 0,-1 0 0,-4 0 0,4 0 0,-5 0 0,1 0 0,4 0 0,-5 0 0,1 0 0,-2 0 0,1 0 0,-5 0 0,5 0 0,-1 0 0,-3 0 0,3 0 0,1 0 0,-5 0 0,5 0 0,-1 0 0,2 0 0,5 0 0,-6 0 0,5 0 0,-4 0 0,4 0 0,1 0 0,-5 0 0,3 0 0,-3 0 0,-1 0 0,5 0 0,-5 0 0,1 0 0,10 0 0,-8 0 0,4 0 0,-2 0 0,-9 0 0,8 0 0,-3 0 0,-1 3 0,5-2 0,-9 2 0,3-3 0,0 0 0,-3 0 0,-1 0 0,-1 0 0,-4 0 0,0 0 0,0 0 0,-5 0 0,5 0 0,-4 0 0,3 0 0,-3 0 0,-1 0 0,1 0 0,-1 0 0,-3 0 0,0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EC0B5-58E1-4568-84E5-31260B6BC43D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742EB-7CFA-4FBE-B017-68A8182FB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797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EC0B5-58E1-4568-84E5-31260B6BC43D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742EB-7CFA-4FBE-B017-68A8182FB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978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EC0B5-58E1-4568-84E5-31260B6BC43D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742EB-7CFA-4FBE-B017-68A8182FB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722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EC0B5-58E1-4568-84E5-31260B6BC43D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742EB-7CFA-4FBE-B017-68A8182FB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43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EC0B5-58E1-4568-84E5-31260B6BC43D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742EB-7CFA-4FBE-B017-68A8182FB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18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EC0B5-58E1-4568-84E5-31260B6BC43D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742EB-7CFA-4FBE-B017-68A8182FB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818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EC0B5-58E1-4568-84E5-31260B6BC43D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742EB-7CFA-4FBE-B017-68A8182FB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896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EC0B5-58E1-4568-84E5-31260B6BC43D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742EB-7CFA-4FBE-B017-68A8182FB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906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EC0B5-58E1-4568-84E5-31260B6BC43D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742EB-7CFA-4FBE-B017-68A8182FB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707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EC0B5-58E1-4568-84E5-31260B6BC43D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742EB-7CFA-4FBE-B017-68A8182FB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609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EC0B5-58E1-4568-84E5-31260B6BC43D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742EB-7CFA-4FBE-B017-68A8182FB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539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AEC0B5-58E1-4568-84E5-31260B6BC43D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742EB-7CFA-4FBE-B017-68A8182FB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244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customXml" Target="../ink/ink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ptman.site:8080/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2037853" y="1818994"/>
            <a:ext cx="8116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태스크</a:t>
            </a:r>
            <a:r>
              <a:rPr lang="en-US" altLang="ko-KR" sz="4400" dirty="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4400" dirty="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관리 프로그램</a:t>
            </a:r>
            <a:endParaRPr lang="en-US" altLang="ko-KR" sz="4400" dirty="0">
              <a:solidFill>
                <a:srgbClr val="00B0F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2800" dirty="0">
                <a:solidFill>
                  <a:srgbClr val="3135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Project Task Management Program</a:t>
            </a:r>
          </a:p>
        </p:txBody>
      </p:sp>
      <p:cxnSp>
        <p:nvCxnSpPr>
          <p:cNvPr id="12" name="직선 연결선 11"/>
          <p:cNvCxnSpPr>
            <a:cxnSpLocks/>
          </p:cNvCxnSpPr>
          <p:nvPr/>
        </p:nvCxnSpPr>
        <p:spPr>
          <a:xfrm>
            <a:off x="3995428" y="3247128"/>
            <a:ext cx="5810773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1/2 액자 8"/>
          <p:cNvSpPr/>
          <p:nvPr/>
        </p:nvSpPr>
        <p:spPr>
          <a:xfrm>
            <a:off x="2037822" y="1628431"/>
            <a:ext cx="347946" cy="347946"/>
          </a:xfrm>
          <a:prstGeom prst="half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10" name="1/2 액자 9"/>
          <p:cNvSpPr/>
          <p:nvPr/>
        </p:nvSpPr>
        <p:spPr>
          <a:xfrm rot="10800000">
            <a:off x="9806201" y="2899182"/>
            <a:ext cx="347946" cy="347946"/>
          </a:xfrm>
          <a:prstGeom prst="half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B38A04-B312-401C-A821-7597F3B5691D}"/>
              </a:ext>
            </a:extLst>
          </p:cNvPr>
          <p:cNvSpPr txBox="1"/>
          <p:nvPr/>
        </p:nvSpPr>
        <p:spPr>
          <a:xfrm>
            <a:off x="4418705" y="490282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2627CB-D161-4FF2-B027-B413D15587E5}"/>
              </a:ext>
            </a:extLst>
          </p:cNvPr>
          <p:cNvSpPr txBox="1"/>
          <p:nvPr/>
        </p:nvSpPr>
        <p:spPr>
          <a:xfrm>
            <a:off x="5009806" y="3439486"/>
            <a:ext cx="217239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Sequence</a:t>
            </a:r>
          </a:p>
          <a:p>
            <a:pPr algn="ctr"/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32131766 </a:t>
            </a:r>
            <a:r>
              <a:rPr lang="ko-KR" altLang="en-US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황준일</a:t>
            </a:r>
            <a:endParaRPr lang="ko-KR" altLang="en-US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32144204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정대일</a:t>
            </a:r>
          </a:p>
          <a:p>
            <a:pPr algn="ctr"/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32151839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박은영</a:t>
            </a:r>
          </a:p>
          <a:p>
            <a:pPr algn="ctr"/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32121802 </a:t>
            </a:r>
            <a:r>
              <a:rPr lang="ko-KR" altLang="en-US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강교찬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E54F9B2-B8FC-425C-B950-AE3142D8B9E3}"/>
              </a:ext>
            </a:extLst>
          </p:cNvPr>
          <p:cNvGrpSpPr/>
          <p:nvPr/>
        </p:nvGrpSpPr>
        <p:grpSpPr>
          <a:xfrm>
            <a:off x="11010900" y="438148"/>
            <a:ext cx="654052" cy="654052"/>
            <a:chOff x="7156448" y="1396999"/>
            <a:chExt cx="654052" cy="654052"/>
          </a:xfrm>
          <a:solidFill>
            <a:srgbClr val="00B0F0"/>
          </a:solidFill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5C0E493-1C60-4CBA-BB4B-793B14F8DAAF}"/>
                </a:ext>
              </a:extLst>
            </p:cNvPr>
            <p:cNvSpPr/>
            <p:nvPr/>
          </p:nvSpPr>
          <p:spPr>
            <a:xfrm>
              <a:off x="7156448" y="1396999"/>
              <a:ext cx="654052" cy="6540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E5903C9-A01A-4B1B-B1F9-B30E7C5538BF}"/>
                </a:ext>
              </a:extLst>
            </p:cNvPr>
            <p:cNvSpPr txBox="1"/>
            <p:nvPr/>
          </p:nvSpPr>
          <p:spPr>
            <a:xfrm>
              <a:off x="7282137" y="1462415"/>
              <a:ext cx="381836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endPara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60DCE15-F97F-4A4D-9E7C-FA8C97FBF953}"/>
              </a:ext>
            </a:extLst>
          </p:cNvPr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4AD03DB-98E2-4783-95D0-7E3E0B067092}"/>
              </a:ext>
            </a:extLst>
          </p:cNvPr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 dirty="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0D738-C00F-DC41-91E4-B1FEB35F212C}"/>
              </a:ext>
            </a:extLst>
          </p:cNvPr>
          <p:cNvSpPr txBox="1"/>
          <p:nvPr/>
        </p:nvSpPr>
        <p:spPr>
          <a:xfrm>
            <a:off x="7439649" y="6242833"/>
            <a:ext cx="3348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3135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Requirement Management - Sequence</a:t>
            </a:r>
          </a:p>
        </p:txBody>
      </p:sp>
    </p:spTree>
    <p:extLst>
      <p:ext uri="{BB962C8B-B14F-4D97-AF65-F5344CB8AC3E}">
        <p14:creationId xmlns:p14="http://schemas.microsoft.com/office/powerpoint/2010/main" val="2222686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1010900" y="438148"/>
            <a:ext cx="654052" cy="654052"/>
            <a:chOff x="7156448" y="1396999"/>
            <a:chExt cx="654052" cy="654052"/>
          </a:xfrm>
          <a:solidFill>
            <a:srgbClr val="00B0F0"/>
          </a:solidFill>
        </p:grpSpPr>
        <p:sp>
          <p:nvSpPr>
            <p:cNvPr id="53" name="직사각형 52"/>
            <p:cNvSpPr/>
            <p:nvPr/>
          </p:nvSpPr>
          <p:spPr>
            <a:xfrm>
              <a:off x="7156448" y="1396999"/>
              <a:ext cx="654052" cy="6540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180533" y="1462415"/>
              <a:ext cx="620683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10</a:t>
              </a:r>
              <a:endPara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55854" y="90567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96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35647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 기술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: Back-end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28FA163-10F1-9A43-9757-CE2599B369CB}"/>
              </a:ext>
            </a:extLst>
          </p:cNvPr>
          <p:cNvSpPr txBox="1"/>
          <p:nvPr/>
        </p:nvSpPr>
        <p:spPr>
          <a:xfrm>
            <a:off x="7439649" y="6242833"/>
            <a:ext cx="3348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3135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Requirement Management - Sequence</a:t>
            </a:r>
          </a:p>
        </p:txBody>
      </p:sp>
      <p:sp>
        <p:nvSpPr>
          <p:cNvPr id="22" name="1/2 액자 21">
            <a:extLst>
              <a:ext uri="{FF2B5EF4-FFF2-40B4-BE49-F238E27FC236}">
                <a16:creationId xmlns:a16="http://schemas.microsoft.com/office/drawing/2014/main" id="{8DDE45C2-0BB6-8740-A002-D29230BF5509}"/>
              </a:ext>
            </a:extLst>
          </p:cNvPr>
          <p:cNvSpPr/>
          <p:nvPr/>
        </p:nvSpPr>
        <p:spPr>
          <a:xfrm>
            <a:off x="2038324" y="1318089"/>
            <a:ext cx="347946" cy="347946"/>
          </a:xfrm>
          <a:prstGeom prst="half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1/2 액자 23">
            <a:extLst>
              <a:ext uri="{FF2B5EF4-FFF2-40B4-BE49-F238E27FC236}">
                <a16:creationId xmlns:a16="http://schemas.microsoft.com/office/drawing/2014/main" id="{23D06335-DA3E-934A-9327-C154F4CFE39D}"/>
              </a:ext>
            </a:extLst>
          </p:cNvPr>
          <p:cNvSpPr/>
          <p:nvPr/>
        </p:nvSpPr>
        <p:spPr>
          <a:xfrm rot="10800000">
            <a:off x="10788643" y="5582261"/>
            <a:ext cx="347946" cy="347946"/>
          </a:xfrm>
          <a:prstGeom prst="half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5" name="직선 연결선 15">
            <a:extLst>
              <a:ext uri="{FF2B5EF4-FFF2-40B4-BE49-F238E27FC236}">
                <a16:creationId xmlns:a16="http://schemas.microsoft.com/office/drawing/2014/main" id="{FE739D7B-44D8-624B-B7C9-91039162338B}"/>
              </a:ext>
            </a:extLst>
          </p:cNvPr>
          <p:cNvCxnSpPr>
            <a:cxnSpLocks/>
          </p:cNvCxnSpPr>
          <p:nvPr/>
        </p:nvCxnSpPr>
        <p:spPr>
          <a:xfrm>
            <a:off x="1971413" y="5930208"/>
            <a:ext cx="9165176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84F22B5-6DC3-414A-BCB5-60F52D3FBA50}"/>
              </a:ext>
            </a:extLst>
          </p:cNvPr>
          <p:cNvSpPr txBox="1"/>
          <p:nvPr/>
        </p:nvSpPr>
        <p:spPr>
          <a:xfrm>
            <a:off x="2205950" y="1553509"/>
            <a:ext cx="8930640" cy="3276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00B1F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Spring boot + Rest API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Comment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관련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API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만든다고 할 때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Request : URI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Post : /</a:t>
            </a:r>
            <a:r>
              <a:rPr lang="en-US" altLang="ko-KR" sz="16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api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/comment/1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itchFamily="2" charset="2"/>
              </a:rPr>
              <a:t> 1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itchFamily="2" charset="2"/>
              </a:rPr>
              <a:t>번 태스크에 댓글 등록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Get : /</a:t>
            </a:r>
            <a:r>
              <a:rPr lang="en-US" altLang="ko-KR" sz="16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api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/comments/1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itchFamily="2" charset="2"/>
              </a:rPr>
              <a:t>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itchFamily="2" charset="2"/>
              </a:rPr>
              <a:t>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itchFamily="2" charset="2"/>
              </a:rPr>
              <a:t>1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itchFamily="2" charset="2"/>
              </a:rPr>
              <a:t>번 태스크의 댓글 목록 조회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sym typeface="Wingdings" pitchFamily="2" charset="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Get : /</a:t>
            </a:r>
            <a:r>
              <a:rPr lang="en-US" altLang="ko-KR" sz="16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api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/comment/1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itchFamily="2" charset="2"/>
              </a:rPr>
              <a:t>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itchFamily="2" charset="2"/>
              </a:rPr>
              <a:t>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itchFamily="2" charset="2"/>
              </a:rPr>
              <a:t>1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itchFamily="2" charset="2"/>
              </a:rPr>
              <a:t>번 댓글 조회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Put : /</a:t>
            </a:r>
            <a:r>
              <a:rPr lang="en-US" altLang="ko-KR" sz="16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api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/comment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itchFamily="2" charset="2"/>
              </a:rPr>
              <a:t>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itchFamily="2" charset="2"/>
              </a:rPr>
              <a:t>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itchFamily="2" charset="2"/>
              </a:rPr>
              <a:t>{content, tag, 1} 1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itchFamily="2" charset="2"/>
              </a:rPr>
              <a:t>번 댓글 수정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Delete : /</a:t>
            </a:r>
            <a:r>
              <a:rPr lang="en-US" altLang="ko-KR" sz="16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api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/comment/1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itchFamily="2" charset="2"/>
              </a:rPr>
              <a:t>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itchFamily="2" charset="2"/>
              </a:rPr>
              <a:t>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itchFamily="2" charset="2"/>
              </a:rPr>
              <a:t>1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itchFamily="2" charset="2"/>
              </a:rPr>
              <a:t>번 댓글 삭제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sym typeface="Wingdings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itchFamily="2" charset="2"/>
              </a:rPr>
              <a:t>위의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itchFamily="2" charset="2"/>
              </a:rPr>
              <a:t>Request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itchFamily="2" charset="2"/>
              </a:rPr>
              <a:t>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itchFamily="2" charset="2"/>
              </a:rPr>
              <a:t>: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itchFamily="2" charset="2"/>
              </a:rPr>
              <a:t>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itchFamily="2" charset="2"/>
              </a:rPr>
              <a:t>URI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itchFamily="2" charset="2"/>
              </a:rPr>
              <a:t>로 접근 할 때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itchFamily="2" charset="2"/>
              </a:rPr>
              <a:t>,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itchFamily="2" charset="2"/>
              </a:rPr>
              <a:t> 해당 기능을 실행하도록 구현한다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itchFamily="2" charset="2"/>
              </a:rPr>
              <a:t>.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3718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1010900" y="438148"/>
            <a:ext cx="654052" cy="6540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55854" y="90567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96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35647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 기술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: Back-end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28FA163-10F1-9A43-9757-CE2599B369CB}"/>
              </a:ext>
            </a:extLst>
          </p:cNvPr>
          <p:cNvSpPr txBox="1"/>
          <p:nvPr/>
        </p:nvSpPr>
        <p:spPr>
          <a:xfrm>
            <a:off x="7439649" y="6242833"/>
            <a:ext cx="3348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3135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Requirement Management - Sequence</a:t>
            </a:r>
          </a:p>
        </p:txBody>
      </p:sp>
      <p:sp>
        <p:nvSpPr>
          <p:cNvPr id="22" name="1/2 액자 21">
            <a:extLst>
              <a:ext uri="{FF2B5EF4-FFF2-40B4-BE49-F238E27FC236}">
                <a16:creationId xmlns:a16="http://schemas.microsoft.com/office/drawing/2014/main" id="{8DDE45C2-0BB6-8740-A002-D29230BF5509}"/>
              </a:ext>
            </a:extLst>
          </p:cNvPr>
          <p:cNvSpPr/>
          <p:nvPr/>
        </p:nvSpPr>
        <p:spPr>
          <a:xfrm>
            <a:off x="2038324" y="1318089"/>
            <a:ext cx="347946" cy="347946"/>
          </a:xfrm>
          <a:prstGeom prst="half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1/2 액자 23">
            <a:extLst>
              <a:ext uri="{FF2B5EF4-FFF2-40B4-BE49-F238E27FC236}">
                <a16:creationId xmlns:a16="http://schemas.microsoft.com/office/drawing/2014/main" id="{23D06335-DA3E-934A-9327-C154F4CFE39D}"/>
              </a:ext>
            </a:extLst>
          </p:cNvPr>
          <p:cNvSpPr/>
          <p:nvPr/>
        </p:nvSpPr>
        <p:spPr>
          <a:xfrm rot="10800000">
            <a:off x="10788643" y="5582261"/>
            <a:ext cx="347946" cy="347946"/>
          </a:xfrm>
          <a:prstGeom prst="half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5" name="직선 연결선 15">
            <a:extLst>
              <a:ext uri="{FF2B5EF4-FFF2-40B4-BE49-F238E27FC236}">
                <a16:creationId xmlns:a16="http://schemas.microsoft.com/office/drawing/2014/main" id="{FE739D7B-44D8-624B-B7C9-91039162338B}"/>
              </a:ext>
            </a:extLst>
          </p:cNvPr>
          <p:cNvCxnSpPr>
            <a:cxnSpLocks/>
          </p:cNvCxnSpPr>
          <p:nvPr/>
        </p:nvCxnSpPr>
        <p:spPr>
          <a:xfrm>
            <a:off x="1971413" y="5930208"/>
            <a:ext cx="9165176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F55E86A3-2E63-2744-88FB-06A21E0F5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857" y="2107130"/>
            <a:ext cx="3935717" cy="283439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39E0F77-3D75-9B40-A060-9E48595DA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251" y="2409899"/>
            <a:ext cx="4398682" cy="23723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20BF63A3-82C4-F943-B1AF-9A418D2F757A}"/>
                  </a:ext>
                </a:extLst>
              </p14:cNvPr>
              <p14:cNvContentPartPr/>
              <p14:nvPr/>
            </p14:nvContentPartPr>
            <p14:xfrm>
              <a:off x="2079967" y="2907321"/>
              <a:ext cx="5416920" cy="175680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20BF63A3-82C4-F943-B1AF-9A418D2F75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70967" y="2898321"/>
                <a:ext cx="5434560" cy="177444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71E40584-D06F-124A-95B3-654C68F535E5}"/>
              </a:ext>
            </a:extLst>
          </p:cNvPr>
          <p:cNvSpPr txBox="1"/>
          <p:nvPr/>
        </p:nvSpPr>
        <p:spPr>
          <a:xfrm>
            <a:off x="2977628" y="3155852"/>
            <a:ext cx="18662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>
                <a:solidFill>
                  <a:schemeClr val="bg1"/>
                </a:solidFill>
              </a:rPr>
              <a:t>Return </a:t>
            </a:r>
            <a:r>
              <a:rPr kumimoji="1" lang="ko-KR" altLang="en-US" sz="1100" dirty="0">
                <a:solidFill>
                  <a:schemeClr val="bg1"/>
                </a:solidFill>
              </a:rPr>
              <a:t>하면 </a:t>
            </a:r>
            <a:r>
              <a:rPr kumimoji="1" lang="en-US" altLang="ko-KR" sz="1100" dirty="0" err="1">
                <a:solidFill>
                  <a:schemeClr val="bg1"/>
                </a:solidFill>
              </a:rPr>
              <a:t>json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으로</a:t>
            </a:r>
            <a:r>
              <a:rPr kumimoji="1" lang="ko-KR" altLang="en-US" sz="1100" dirty="0">
                <a:solidFill>
                  <a:schemeClr val="bg1"/>
                </a:solidFill>
              </a:rPr>
              <a:t> 변환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71FB30-CE7A-624E-8D12-91C340C40EBF}"/>
              </a:ext>
            </a:extLst>
          </p:cNvPr>
          <p:cNvSpPr txBox="1"/>
          <p:nvPr/>
        </p:nvSpPr>
        <p:spPr>
          <a:xfrm>
            <a:off x="11034985" y="503564"/>
            <a:ext cx="620683" cy="52322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11</a:t>
            </a:r>
            <a:endParaRPr lang="ko-KR" altLang="en-US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4754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55854" y="90567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96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65149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프로젝트 진행 과정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–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일정 및 </a:t>
            </a:r>
            <a:r>
              <a:rPr lang="ko-KR" altLang="en-US" sz="2800" dirty="0" err="1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역할분배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28FA163-10F1-9A43-9757-CE2599B369CB}"/>
              </a:ext>
            </a:extLst>
          </p:cNvPr>
          <p:cNvSpPr txBox="1"/>
          <p:nvPr/>
        </p:nvSpPr>
        <p:spPr>
          <a:xfrm>
            <a:off x="7439649" y="6242833"/>
            <a:ext cx="3348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3135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Requirement Management - Sequence</a:t>
            </a:r>
          </a:p>
        </p:txBody>
      </p:sp>
      <p:sp>
        <p:nvSpPr>
          <p:cNvPr id="22" name="1/2 액자 21">
            <a:extLst>
              <a:ext uri="{FF2B5EF4-FFF2-40B4-BE49-F238E27FC236}">
                <a16:creationId xmlns:a16="http://schemas.microsoft.com/office/drawing/2014/main" id="{8DDE45C2-0BB6-8740-A002-D29230BF5509}"/>
              </a:ext>
            </a:extLst>
          </p:cNvPr>
          <p:cNvSpPr/>
          <p:nvPr/>
        </p:nvSpPr>
        <p:spPr>
          <a:xfrm>
            <a:off x="2038324" y="1318089"/>
            <a:ext cx="347946" cy="347946"/>
          </a:xfrm>
          <a:prstGeom prst="half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1/2 액자 23">
            <a:extLst>
              <a:ext uri="{FF2B5EF4-FFF2-40B4-BE49-F238E27FC236}">
                <a16:creationId xmlns:a16="http://schemas.microsoft.com/office/drawing/2014/main" id="{23D06335-DA3E-934A-9327-C154F4CFE39D}"/>
              </a:ext>
            </a:extLst>
          </p:cNvPr>
          <p:cNvSpPr/>
          <p:nvPr/>
        </p:nvSpPr>
        <p:spPr>
          <a:xfrm rot="10800000">
            <a:off x="10788643" y="5582261"/>
            <a:ext cx="347946" cy="347946"/>
          </a:xfrm>
          <a:prstGeom prst="half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5" name="직선 연결선 15">
            <a:extLst>
              <a:ext uri="{FF2B5EF4-FFF2-40B4-BE49-F238E27FC236}">
                <a16:creationId xmlns:a16="http://schemas.microsoft.com/office/drawing/2014/main" id="{FE739D7B-44D8-624B-B7C9-91039162338B}"/>
              </a:ext>
            </a:extLst>
          </p:cNvPr>
          <p:cNvCxnSpPr>
            <a:cxnSpLocks/>
          </p:cNvCxnSpPr>
          <p:nvPr/>
        </p:nvCxnSpPr>
        <p:spPr>
          <a:xfrm>
            <a:off x="1971413" y="5930208"/>
            <a:ext cx="9165176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6C67E69-0E93-1248-92C2-BBB395661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410" y="1978659"/>
            <a:ext cx="5919239" cy="379523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F4656A1-1487-9241-84CE-9110BC44A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762" y="1957993"/>
            <a:ext cx="3260241" cy="3041006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39061BB-7388-C447-A2B7-ACFAE7446286}"/>
              </a:ext>
            </a:extLst>
          </p:cNvPr>
          <p:cNvSpPr/>
          <p:nvPr/>
        </p:nvSpPr>
        <p:spPr>
          <a:xfrm>
            <a:off x="11010900" y="438148"/>
            <a:ext cx="654052" cy="6540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1AC9A9-961F-8C44-917A-AFCC10234AA8}"/>
              </a:ext>
            </a:extLst>
          </p:cNvPr>
          <p:cNvSpPr txBox="1"/>
          <p:nvPr/>
        </p:nvSpPr>
        <p:spPr>
          <a:xfrm>
            <a:off x="11034985" y="503564"/>
            <a:ext cx="620683" cy="52322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12</a:t>
            </a:r>
            <a:endParaRPr lang="ko-KR" altLang="en-US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2236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55854" y="90567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96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60292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프로젝트 진행 과정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–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요구사항 정제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28FA163-10F1-9A43-9757-CE2599B369CB}"/>
              </a:ext>
            </a:extLst>
          </p:cNvPr>
          <p:cNvSpPr txBox="1"/>
          <p:nvPr/>
        </p:nvSpPr>
        <p:spPr>
          <a:xfrm>
            <a:off x="7439649" y="6242833"/>
            <a:ext cx="3348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3135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Requirement Management - Sequence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9E5F26-E34A-F646-9923-87E0DDDC74B6}"/>
              </a:ext>
            </a:extLst>
          </p:cNvPr>
          <p:cNvSpPr txBox="1"/>
          <p:nvPr/>
        </p:nvSpPr>
        <p:spPr>
          <a:xfrm>
            <a:off x="1866038" y="1133371"/>
            <a:ext cx="5359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너무 많아서 </a:t>
            </a:r>
            <a:r>
              <a:rPr kumimoji="1" lang="ko-KR" altLang="en-US" dirty="0" err="1">
                <a:solidFill>
                  <a:srgbClr val="FF0000"/>
                </a:solidFill>
              </a:rPr>
              <a:t>미니맵으로</a:t>
            </a:r>
            <a:r>
              <a:rPr kumimoji="1" lang="ko-KR" altLang="en-US" dirty="0">
                <a:solidFill>
                  <a:srgbClr val="FF0000"/>
                </a:solidFill>
              </a:rPr>
              <a:t> 보여드리도록 하겠습니다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F8BE532-0B20-BD44-A371-B51FF01CD323}"/>
              </a:ext>
            </a:extLst>
          </p:cNvPr>
          <p:cNvSpPr/>
          <p:nvPr/>
        </p:nvSpPr>
        <p:spPr>
          <a:xfrm>
            <a:off x="11010900" y="438148"/>
            <a:ext cx="654052" cy="6540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717009-0DE3-1445-9B28-D14D3BBEAA2B}"/>
              </a:ext>
            </a:extLst>
          </p:cNvPr>
          <p:cNvSpPr txBox="1"/>
          <p:nvPr/>
        </p:nvSpPr>
        <p:spPr>
          <a:xfrm>
            <a:off x="11034985" y="503564"/>
            <a:ext cx="620683" cy="52322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13</a:t>
            </a:r>
            <a:endParaRPr lang="ko-KR" altLang="en-US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A983CB3-931D-4953-A4A6-AC5654D24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588" y="1609291"/>
            <a:ext cx="2135168" cy="95634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4A8149A-0486-4CDC-8462-1DCA23CE1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02" y="2561931"/>
            <a:ext cx="1468883" cy="11374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E1F1000-2250-4D2F-A5F7-BC60C775F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104" y="4561308"/>
            <a:ext cx="2438220" cy="15226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D62B715-1825-4687-82CA-86E213D2AF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139" y="3714566"/>
            <a:ext cx="2748585" cy="7778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85FC89F-72B2-4C9F-9590-8E98A21366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6623" y="1609290"/>
            <a:ext cx="2910294" cy="22386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EC8950D-2C24-42AF-8260-8DF6B71BC9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9605" y="1609290"/>
            <a:ext cx="3218155" cy="27692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62610A-F21A-420C-BCD5-E6D8E51AA6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5323" y="3910838"/>
            <a:ext cx="1978401" cy="11631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CC07096-9946-4E64-99FF-8364BCE235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588" y="4492392"/>
            <a:ext cx="545345" cy="75631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9634545-2A58-42F3-9D8A-6AA9C51FB9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69324" y="5146483"/>
            <a:ext cx="1240010" cy="12282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27FA3B3-BDC0-4E9A-B9B0-32B0568487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2139" y="5286705"/>
            <a:ext cx="508885" cy="77544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967E60D-1501-483E-AD44-1AB3E93A3F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18958" y="1340592"/>
            <a:ext cx="2437683" cy="237397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33F2608-A27A-493A-A17E-ABA0FCB1AC2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65714" y="4545994"/>
            <a:ext cx="1939727" cy="167560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CD51F8D-79C0-4FB5-9EA8-F2C205FA8C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49690" y="4212414"/>
            <a:ext cx="2472453" cy="187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1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55854" y="90567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96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54598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프로젝트 진행 과정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–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Front End</a:t>
            </a: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28FA163-10F1-9A43-9757-CE2599B369CB}"/>
              </a:ext>
            </a:extLst>
          </p:cNvPr>
          <p:cNvSpPr txBox="1"/>
          <p:nvPr/>
        </p:nvSpPr>
        <p:spPr>
          <a:xfrm>
            <a:off x="7439649" y="6242833"/>
            <a:ext cx="3348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3135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Requirement Management - Sequence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1D7FA7B-31F8-3D45-9BA7-E69A1ED6C194}"/>
              </a:ext>
            </a:extLst>
          </p:cNvPr>
          <p:cNvSpPr/>
          <p:nvPr/>
        </p:nvSpPr>
        <p:spPr>
          <a:xfrm>
            <a:off x="11010900" y="438148"/>
            <a:ext cx="654052" cy="6540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606A3A-4C18-944F-99D7-7AA3AE4682D6}"/>
              </a:ext>
            </a:extLst>
          </p:cNvPr>
          <p:cNvSpPr txBox="1"/>
          <p:nvPr/>
        </p:nvSpPr>
        <p:spPr>
          <a:xfrm>
            <a:off x="11034985" y="503564"/>
            <a:ext cx="579005" cy="52322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14</a:t>
            </a:r>
            <a:endParaRPr lang="ko-KR" altLang="en-US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4933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55854" y="90567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96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52325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프로젝트 진행 과정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–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Back End</a:t>
            </a: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28FA163-10F1-9A43-9757-CE2599B369CB}"/>
              </a:ext>
            </a:extLst>
          </p:cNvPr>
          <p:cNvSpPr txBox="1"/>
          <p:nvPr/>
        </p:nvSpPr>
        <p:spPr>
          <a:xfrm>
            <a:off x="7439649" y="6242833"/>
            <a:ext cx="3348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3135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Requirement Management - Sequence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4D6270C-3C1B-DD44-A133-82374D2637D4}"/>
              </a:ext>
            </a:extLst>
          </p:cNvPr>
          <p:cNvSpPr/>
          <p:nvPr/>
        </p:nvSpPr>
        <p:spPr>
          <a:xfrm>
            <a:off x="11010900" y="438148"/>
            <a:ext cx="654052" cy="6540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3DDA55-1CFC-FF42-8FAC-612B5BCF5C5C}"/>
              </a:ext>
            </a:extLst>
          </p:cNvPr>
          <p:cNvSpPr txBox="1"/>
          <p:nvPr/>
        </p:nvSpPr>
        <p:spPr>
          <a:xfrm>
            <a:off x="11034985" y="503564"/>
            <a:ext cx="579005" cy="52322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15</a:t>
            </a:r>
            <a:endParaRPr lang="ko-KR" altLang="en-US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163F06D-B9D5-4EEF-B0BB-9E7014C4A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53" y="1297156"/>
            <a:ext cx="3214547" cy="76051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B594B70-54F7-4351-A243-F0D07A191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753" y="2057671"/>
            <a:ext cx="5207813" cy="219319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60206C7-3BFF-4D56-8110-617E1CEBF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336" y="1297156"/>
            <a:ext cx="3543691" cy="25481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EF96DEF-24C4-42DE-85E5-252957DD4B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5753" y="4250867"/>
            <a:ext cx="3348994" cy="23659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AF19BE0-C6EC-48F6-B1F0-9A98D74FD4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0170" y="3816248"/>
            <a:ext cx="3986532" cy="242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20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55854" y="90567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96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56893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프로젝트 진행 과정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–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800" dirty="0" err="1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Github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사용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28FA163-10F1-9A43-9757-CE2599B369CB}"/>
              </a:ext>
            </a:extLst>
          </p:cNvPr>
          <p:cNvSpPr txBox="1"/>
          <p:nvPr/>
        </p:nvSpPr>
        <p:spPr>
          <a:xfrm>
            <a:off x="7439649" y="6242833"/>
            <a:ext cx="3348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3135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Requirement Management - Sequence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E0F896-3D14-8745-8175-DB508032F846}"/>
              </a:ext>
            </a:extLst>
          </p:cNvPr>
          <p:cNvSpPr/>
          <p:nvPr/>
        </p:nvSpPr>
        <p:spPr>
          <a:xfrm>
            <a:off x="11010900" y="438148"/>
            <a:ext cx="654052" cy="6540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CB017-78CE-6E4D-AB73-C08B6A5DEAB9}"/>
              </a:ext>
            </a:extLst>
          </p:cNvPr>
          <p:cNvSpPr txBox="1"/>
          <p:nvPr/>
        </p:nvSpPr>
        <p:spPr>
          <a:xfrm>
            <a:off x="11034985" y="503564"/>
            <a:ext cx="620683" cy="52322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16</a:t>
            </a:r>
            <a:endParaRPr lang="ko-KR" altLang="en-US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188C65E-9F69-47ED-B297-FBF2D7D2A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1442" y="828440"/>
            <a:ext cx="15666194" cy="515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696296208" descr="EMB000018cc37ce">
            <a:extLst>
              <a:ext uri="{FF2B5EF4-FFF2-40B4-BE49-F238E27FC236}">
                <a16:creationId xmlns:a16="http://schemas.microsoft.com/office/drawing/2014/main" id="{028BD889-6CF0-4EF9-B149-39B0830EA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442" y="1285640"/>
            <a:ext cx="6172096" cy="5015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07A093-0E3D-4419-9763-A29F9BDA89FB}"/>
              </a:ext>
            </a:extLst>
          </p:cNvPr>
          <p:cNvSpPr txBox="1"/>
          <p:nvPr/>
        </p:nvSpPr>
        <p:spPr>
          <a:xfrm>
            <a:off x="7976011" y="1810301"/>
            <a:ext cx="3577767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GiHub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Wiki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이용하여 프로젝트의 전반적인 내용을 기록하고 관리 및 유지하고 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3289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55854" y="90567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96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56893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프로젝트 진행 과정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–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800" dirty="0" err="1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Github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사용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28FA163-10F1-9A43-9757-CE2599B369CB}"/>
              </a:ext>
            </a:extLst>
          </p:cNvPr>
          <p:cNvSpPr txBox="1"/>
          <p:nvPr/>
        </p:nvSpPr>
        <p:spPr>
          <a:xfrm>
            <a:off x="7439649" y="6242833"/>
            <a:ext cx="3348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3135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Requirement Management - Sequence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67492D-5224-1643-BD55-093FBF784D05}"/>
              </a:ext>
            </a:extLst>
          </p:cNvPr>
          <p:cNvSpPr txBox="1"/>
          <p:nvPr/>
        </p:nvSpPr>
        <p:spPr>
          <a:xfrm>
            <a:off x="1851442" y="5360810"/>
            <a:ext cx="9408170" cy="558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Issue</a:t>
            </a:r>
            <a:r>
              <a:rPr kumimoji="1" lang="ko-KR" altLang="en-US" dirty="0"/>
              <a:t>를 이용하여 진행상황과 회의 내용 등을 정리하여 사용하고 있다</a:t>
            </a:r>
            <a:endParaRPr kumimoji="1" lang="en-US" altLang="ko-KR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B153C4B-5789-9D43-9FAB-A18762A9BB62}"/>
              </a:ext>
            </a:extLst>
          </p:cNvPr>
          <p:cNvSpPr/>
          <p:nvPr/>
        </p:nvSpPr>
        <p:spPr>
          <a:xfrm>
            <a:off x="11010900" y="438148"/>
            <a:ext cx="654052" cy="6540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3FF539-7B59-4343-8179-C584D5348937}"/>
              </a:ext>
            </a:extLst>
          </p:cNvPr>
          <p:cNvSpPr txBox="1"/>
          <p:nvPr/>
        </p:nvSpPr>
        <p:spPr>
          <a:xfrm>
            <a:off x="11034985" y="503564"/>
            <a:ext cx="579005" cy="52322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17</a:t>
            </a:r>
            <a:endParaRPr lang="ko-KR" altLang="en-US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5A763E-0BE9-4431-9AB8-FC2FC2571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442" y="1478684"/>
            <a:ext cx="9408170" cy="388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00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55854" y="90567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96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56893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프로젝트 진행 과정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–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800" dirty="0" err="1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Github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사용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28FA163-10F1-9A43-9757-CE2599B369CB}"/>
              </a:ext>
            </a:extLst>
          </p:cNvPr>
          <p:cNvSpPr txBox="1"/>
          <p:nvPr/>
        </p:nvSpPr>
        <p:spPr>
          <a:xfrm>
            <a:off x="7439649" y="6242833"/>
            <a:ext cx="3348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3135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Requirement Management - Sequence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67492D-5224-1643-BD55-093FBF784D05}"/>
              </a:ext>
            </a:extLst>
          </p:cNvPr>
          <p:cNvSpPr txBox="1"/>
          <p:nvPr/>
        </p:nvSpPr>
        <p:spPr>
          <a:xfrm>
            <a:off x="8299303" y="1845636"/>
            <a:ext cx="3422732" cy="5581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178</a:t>
            </a:r>
            <a:r>
              <a:rPr kumimoji="1" lang="ko-KR" altLang="en-US" dirty="0"/>
              <a:t>회의 </a:t>
            </a:r>
            <a:r>
              <a:rPr kumimoji="1" lang="en-US" altLang="ko-KR" dirty="0"/>
              <a:t>commit</a:t>
            </a:r>
            <a:r>
              <a:rPr kumimoji="1" lang="ko-KR" altLang="en-US" dirty="0"/>
              <a:t>이 있습니다</a:t>
            </a:r>
            <a:endParaRPr kumimoji="1" lang="en-US" altLang="ko-KR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A322D6B-8D96-4D4A-A8F7-9FA20F4299DB}"/>
              </a:ext>
            </a:extLst>
          </p:cNvPr>
          <p:cNvSpPr/>
          <p:nvPr/>
        </p:nvSpPr>
        <p:spPr>
          <a:xfrm>
            <a:off x="11010900" y="438148"/>
            <a:ext cx="654052" cy="6540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26B2F8-2265-B44C-94A0-BC6C856E31F0}"/>
              </a:ext>
            </a:extLst>
          </p:cNvPr>
          <p:cNvSpPr txBox="1"/>
          <p:nvPr/>
        </p:nvSpPr>
        <p:spPr>
          <a:xfrm>
            <a:off x="11034985" y="503564"/>
            <a:ext cx="579005" cy="52322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18</a:t>
            </a:r>
            <a:endParaRPr lang="ko-KR" altLang="en-US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AD67C1-0477-41FD-A06D-512EC56B5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1759183"/>
            <a:ext cx="7334103" cy="369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131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55854" y="90567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96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61558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프로젝트 진행 과정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회원 관리 삭제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28FA163-10F1-9A43-9757-CE2599B369CB}"/>
              </a:ext>
            </a:extLst>
          </p:cNvPr>
          <p:cNvSpPr txBox="1"/>
          <p:nvPr/>
        </p:nvSpPr>
        <p:spPr>
          <a:xfrm>
            <a:off x="7439649" y="6242833"/>
            <a:ext cx="3348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3135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Requirement Management - Sequence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CC102E8-7FEB-FA42-8555-84B41518C198}"/>
              </a:ext>
            </a:extLst>
          </p:cNvPr>
          <p:cNvSpPr/>
          <p:nvPr/>
        </p:nvSpPr>
        <p:spPr>
          <a:xfrm>
            <a:off x="11010900" y="438148"/>
            <a:ext cx="654052" cy="6540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742D7E-7CE3-3E4B-8CE0-A7B0C659E488}"/>
              </a:ext>
            </a:extLst>
          </p:cNvPr>
          <p:cNvSpPr txBox="1"/>
          <p:nvPr/>
        </p:nvSpPr>
        <p:spPr>
          <a:xfrm>
            <a:off x="11034985" y="503564"/>
            <a:ext cx="579005" cy="52322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19</a:t>
            </a:r>
            <a:endParaRPr lang="ko-KR" altLang="en-US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867D42-24A3-4BE7-A5E8-63F534BB554C}"/>
              </a:ext>
            </a:extLst>
          </p:cNvPr>
          <p:cNvSpPr txBox="1"/>
          <p:nvPr/>
        </p:nvSpPr>
        <p:spPr>
          <a:xfrm>
            <a:off x="1725753" y="5075020"/>
            <a:ext cx="9408170" cy="1112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자체적으로 회원 관리를 하려고 했던 기존의</a:t>
            </a:r>
            <a:r>
              <a:rPr kumimoji="1" lang="en-US" altLang="ko-KR" dirty="0"/>
              <a:t> UI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Oauth2.0</a:t>
            </a:r>
            <a:r>
              <a:rPr kumimoji="1" lang="ko-KR" altLang="en-US" dirty="0"/>
              <a:t>을 이용하여 </a:t>
            </a:r>
            <a:r>
              <a:rPr kumimoji="1" lang="en-US" altLang="ko-KR" dirty="0"/>
              <a:t>Google, </a:t>
            </a:r>
            <a:r>
              <a:rPr kumimoji="1" lang="en-US" altLang="ko-KR" dirty="0" err="1"/>
              <a:t>Naver</a:t>
            </a:r>
            <a:r>
              <a:rPr kumimoji="1" lang="en-US" altLang="ko-KR" dirty="0"/>
              <a:t> </a:t>
            </a:r>
            <a:r>
              <a:rPr kumimoji="1" lang="ko-KR" altLang="en-US" dirty="0"/>
              <a:t>등 상용 서비스와 연동하여 사용하는 회원관리로 바뀌었다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BE5F04-EAA1-45D7-8997-4049102FB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0786" y="139199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3802AB-AA1F-4E86-9D35-E2F6CDE1C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062" y="1492061"/>
            <a:ext cx="4427938" cy="3743621"/>
          </a:xfrm>
          <a:prstGeom prst="rect">
            <a:avLst/>
          </a:prstGeom>
        </p:spPr>
      </p:pic>
      <p:pic>
        <p:nvPicPr>
          <p:cNvPr id="3078" name="_x695157144" descr="EMB000018cc37d8">
            <a:extLst>
              <a:ext uri="{FF2B5EF4-FFF2-40B4-BE49-F238E27FC236}">
                <a16:creationId xmlns:a16="http://schemas.microsoft.com/office/drawing/2014/main" id="{28209F21-9D78-4478-A4D4-01B9C2A35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352" y="1510229"/>
            <a:ext cx="4404571" cy="372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7E7E4A6-5F12-4808-BC51-EDA2F88FE6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653187"/>
              </p:ext>
            </p:extLst>
          </p:nvPr>
        </p:nvGraphicFramePr>
        <p:xfrm>
          <a:off x="1668062" y="1121222"/>
          <a:ext cx="89631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81576">
                  <a:extLst>
                    <a:ext uri="{9D8B030D-6E8A-4147-A177-3AD203B41FA5}">
                      <a16:colId xmlns:a16="http://schemas.microsoft.com/office/drawing/2014/main" val="3467463855"/>
                    </a:ext>
                  </a:extLst>
                </a:gridCol>
                <a:gridCol w="4481576">
                  <a:extLst>
                    <a:ext uri="{9D8B030D-6E8A-4147-A177-3AD203B41FA5}">
                      <a16:colId xmlns:a16="http://schemas.microsoft.com/office/drawing/2014/main" val="4769461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기존의 로그인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새로 바뀐 로그인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291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916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 dirty="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1010900" y="438148"/>
            <a:ext cx="654052" cy="654052"/>
            <a:chOff x="7156448" y="1396999"/>
            <a:chExt cx="654052" cy="654052"/>
          </a:xfrm>
          <a:solidFill>
            <a:srgbClr val="00B0F0"/>
          </a:solidFill>
        </p:grpSpPr>
        <p:sp>
          <p:nvSpPr>
            <p:cNvPr id="53" name="직사각형 52"/>
            <p:cNvSpPr/>
            <p:nvPr/>
          </p:nvSpPr>
          <p:spPr>
            <a:xfrm>
              <a:off x="7156448" y="1396999"/>
              <a:ext cx="654052" cy="6540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282137" y="1462415"/>
              <a:ext cx="402674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endPara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55" name="1/2 액자 54"/>
          <p:cNvSpPr/>
          <p:nvPr/>
        </p:nvSpPr>
        <p:spPr>
          <a:xfrm>
            <a:off x="2038324" y="1318089"/>
            <a:ext cx="347946" cy="347946"/>
          </a:xfrm>
          <a:prstGeom prst="half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1/2 액자 55"/>
          <p:cNvSpPr/>
          <p:nvPr/>
        </p:nvSpPr>
        <p:spPr>
          <a:xfrm rot="10800000">
            <a:off x="10788643" y="5582261"/>
            <a:ext cx="347946" cy="347946"/>
          </a:xfrm>
          <a:prstGeom prst="half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55854" y="90567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</a:t>
            </a:r>
            <a:endParaRPr lang="ko-KR" altLang="en-US" sz="96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8386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목차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98EE3-FDD8-47C8-BCFF-38546B920337}"/>
              </a:ext>
            </a:extLst>
          </p:cNvPr>
          <p:cNvSpPr txBox="1"/>
          <p:nvPr/>
        </p:nvSpPr>
        <p:spPr>
          <a:xfrm>
            <a:off x="2600957" y="1492062"/>
            <a:ext cx="5030544" cy="4055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개요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프로젝트에 대한 전반적인 소개합니다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 기술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프로젝트에 사용 되는 기술에 대해 소개합니다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 과정</a:t>
            </a:r>
            <a:b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진행 과정에 대해 소개합니다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F244ACC-D39C-408C-8F5C-1F970DA5B52D}"/>
              </a:ext>
            </a:extLst>
          </p:cNvPr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C05FEAB-0DFE-4149-AD07-EB95E06120A7}"/>
              </a:ext>
            </a:extLst>
          </p:cNvPr>
          <p:cNvCxnSpPr>
            <a:cxnSpLocks/>
          </p:cNvCxnSpPr>
          <p:nvPr/>
        </p:nvCxnSpPr>
        <p:spPr>
          <a:xfrm>
            <a:off x="1971413" y="5930208"/>
            <a:ext cx="9165176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08C5634-1887-734B-8414-C4D806DA78A4}"/>
              </a:ext>
            </a:extLst>
          </p:cNvPr>
          <p:cNvSpPr txBox="1"/>
          <p:nvPr/>
        </p:nvSpPr>
        <p:spPr>
          <a:xfrm>
            <a:off x="7439649" y="6242833"/>
            <a:ext cx="3348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3135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Requirement Management - Sequence</a:t>
            </a:r>
          </a:p>
        </p:txBody>
      </p:sp>
    </p:spTree>
    <p:extLst>
      <p:ext uri="{BB962C8B-B14F-4D97-AF65-F5344CB8AC3E}">
        <p14:creationId xmlns:p14="http://schemas.microsoft.com/office/powerpoint/2010/main" val="2629858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48141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프로젝트 진행 과정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– UI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변경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28FA163-10F1-9A43-9757-CE2599B369CB}"/>
              </a:ext>
            </a:extLst>
          </p:cNvPr>
          <p:cNvSpPr txBox="1"/>
          <p:nvPr/>
        </p:nvSpPr>
        <p:spPr>
          <a:xfrm>
            <a:off x="7439649" y="6242833"/>
            <a:ext cx="3348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3135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Requirement Management - Sequence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CC102E8-7FEB-FA42-8555-84B41518C198}"/>
              </a:ext>
            </a:extLst>
          </p:cNvPr>
          <p:cNvSpPr/>
          <p:nvPr/>
        </p:nvSpPr>
        <p:spPr>
          <a:xfrm>
            <a:off x="11010900" y="438148"/>
            <a:ext cx="654052" cy="6540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742D7E-7CE3-3E4B-8CE0-A7B0C659E488}"/>
              </a:ext>
            </a:extLst>
          </p:cNvPr>
          <p:cNvSpPr txBox="1"/>
          <p:nvPr/>
        </p:nvSpPr>
        <p:spPr>
          <a:xfrm>
            <a:off x="11034985" y="503564"/>
            <a:ext cx="579005" cy="52322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</a:t>
            </a:r>
            <a:endParaRPr lang="ko-KR" altLang="en-US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867D42-24A3-4BE7-A5E8-63F534BB554C}"/>
              </a:ext>
            </a:extLst>
          </p:cNvPr>
          <p:cNvSpPr txBox="1"/>
          <p:nvPr/>
        </p:nvSpPr>
        <p:spPr>
          <a:xfrm>
            <a:off x="6976510" y="2627986"/>
            <a:ext cx="4479369" cy="558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기존의 </a:t>
            </a:r>
            <a:r>
              <a:rPr kumimoji="1" lang="en-US" altLang="ko-KR" dirty="0"/>
              <a:t>UI</a:t>
            </a:r>
            <a:r>
              <a:rPr kumimoji="1" lang="ko-KR" altLang="en-US" dirty="0"/>
              <a:t>를 좀 더 세련되게 새로 개편</a:t>
            </a:r>
            <a:endParaRPr kumimoji="1" lang="en-US" altLang="ko-KR" dirty="0"/>
          </a:p>
        </p:txBody>
      </p:sp>
      <p:pic>
        <p:nvPicPr>
          <p:cNvPr id="5121" name="_x443055704" descr="EMB000018cc37da">
            <a:extLst>
              <a:ext uri="{FF2B5EF4-FFF2-40B4-BE49-F238E27FC236}">
                <a16:creationId xmlns:a16="http://schemas.microsoft.com/office/drawing/2014/main" id="{334BB432-2C97-4ADA-B692-1A73D0A7A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773" y="1026784"/>
            <a:ext cx="4183737" cy="258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_x443047640" descr="EMB000018cc37dc">
            <a:extLst>
              <a:ext uri="{FF2B5EF4-FFF2-40B4-BE49-F238E27FC236}">
                <a16:creationId xmlns:a16="http://schemas.microsoft.com/office/drawing/2014/main" id="{4BC97AFE-B740-4C4D-9BAF-6B9B2876B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772" y="3725923"/>
            <a:ext cx="6325965" cy="258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B6E2F40-4586-4B4D-9787-ED0522DBF9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727662"/>
              </p:ext>
            </p:extLst>
          </p:nvPr>
        </p:nvGraphicFramePr>
        <p:xfrm>
          <a:off x="1473588" y="1079139"/>
          <a:ext cx="1078185" cy="5234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185">
                  <a:extLst>
                    <a:ext uri="{9D8B030D-6E8A-4147-A177-3AD203B41FA5}">
                      <a16:colId xmlns:a16="http://schemas.microsoft.com/office/drawing/2014/main" val="2973668473"/>
                    </a:ext>
                  </a:extLst>
                </a:gridCol>
              </a:tblGrid>
              <a:tr h="2617361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기존의 </a:t>
                      </a:r>
                      <a:r>
                        <a:rPr lang="en-US" altLang="ko-KR" dirty="0"/>
                        <a:t>UI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084293"/>
                  </a:ext>
                </a:extLst>
              </a:tr>
              <a:tr h="2617361">
                <a:tc>
                  <a:txBody>
                    <a:bodyPr/>
                    <a:lstStyle/>
                    <a:p>
                      <a:pPr algn="ctr" latinLnBrk="1"/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다시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만든 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UI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09340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55854" y="90567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96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360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55854" y="90567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96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77187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프로젝트 진행 과정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프로젝트 접근 방식 변경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28FA163-10F1-9A43-9757-CE2599B369CB}"/>
              </a:ext>
            </a:extLst>
          </p:cNvPr>
          <p:cNvSpPr txBox="1"/>
          <p:nvPr/>
        </p:nvSpPr>
        <p:spPr>
          <a:xfrm>
            <a:off x="7439649" y="6242833"/>
            <a:ext cx="3348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3135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Requirement Management - Sequence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CC102E8-7FEB-FA42-8555-84B41518C198}"/>
              </a:ext>
            </a:extLst>
          </p:cNvPr>
          <p:cNvSpPr/>
          <p:nvPr/>
        </p:nvSpPr>
        <p:spPr>
          <a:xfrm>
            <a:off x="11010900" y="438148"/>
            <a:ext cx="654052" cy="6540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742D7E-7CE3-3E4B-8CE0-A7B0C659E488}"/>
              </a:ext>
            </a:extLst>
          </p:cNvPr>
          <p:cNvSpPr txBox="1"/>
          <p:nvPr/>
        </p:nvSpPr>
        <p:spPr>
          <a:xfrm>
            <a:off x="11034985" y="503564"/>
            <a:ext cx="579005" cy="52322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21</a:t>
            </a:r>
            <a:endParaRPr lang="ko-KR" altLang="en-US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867D42-24A3-4BE7-A5E8-63F534BB554C}"/>
              </a:ext>
            </a:extLst>
          </p:cNvPr>
          <p:cNvSpPr txBox="1"/>
          <p:nvPr/>
        </p:nvSpPr>
        <p:spPr>
          <a:xfrm>
            <a:off x="5428976" y="5123490"/>
            <a:ext cx="6235975" cy="1112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Json Web Token</a:t>
            </a:r>
            <a:r>
              <a:rPr kumimoji="1" lang="ko-KR" altLang="en-US" dirty="0"/>
              <a:t>을 사용해서 </a:t>
            </a:r>
            <a:r>
              <a:rPr kumimoji="1" lang="en-US" altLang="ko-KR" dirty="0"/>
              <a:t>Access token</a:t>
            </a:r>
            <a:r>
              <a:rPr kumimoji="1" lang="ko-KR" altLang="en-US" dirty="0"/>
              <a:t>을 발행하여 이를 통해 프로젝트에 접근 할 수 있도록 개편하였다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BE5F04-EAA1-45D7-8997-4049102FB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0786" y="139199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7E7E4A6-5F12-4808-BC51-EDA2F88FE6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543946"/>
              </p:ext>
            </p:extLst>
          </p:nvPr>
        </p:nvGraphicFramePr>
        <p:xfrm>
          <a:off x="1668060" y="1121222"/>
          <a:ext cx="957275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7963">
                  <a:extLst>
                    <a:ext uri="{9D8B030D-6E8A-4147-A177-3AD203B41FA5}">
                      <a16:colId xmlns:a16="http://schemas.microsoft.com/office/drawing/2014/main" val="3467463855"/>
                    </a:ext>
                  </a:extLst>
                </a:gridCol>
                <a:gridCol w="5834790">
                  <a:extLst>
                    <a:ext uri="{9D8B030D-6E8A-4147-A177-3AD203B41FA5}">
                      <a16:colId xmlns:a16="http://schemas.microsoft.com/office/drawing/2014/main" val="4769461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기존의 프로젝트 참여 인원 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개편된 프로젝트 참여 인원 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291505"/>
                  </a:ext>
                </a:extLst>
              </a:tr>
            </a:tbl>
          </a:graphicData>
        </a:graphic>
      </p:graphicFrame>
      <p:pic>
        <p:nvPicPr>
          <p:cNvPr id="6149" name="_x764396928" descr="EMB000018cc37e4">
            <a:extLst>
              <a:ext uri="{FF2B5EF4-FFF2-40B4-BE49-F238E27FC236}">
                <a16:creationId xmlns:a16="http://schemas.microsoft.com/office/drawing/2014/main" id="{80421B01-F9BD-498B-AD8F-449BD275E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062" y="1492062"/>
            <a:ext cx="3760915" cy="517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_x764396856" descr="EMB000018cc37e6">
            <a:extLst>
              <a:ext uri="{FF2B5EF4-FFF2-40B4-BE49-F238E27FC236}">
                <a16:creationId xmlns:a16="http://schemas.microsoft.com/office/drawing/2014/main" id="{176450D3-C9AA-4524-AAE9-0E8936AF0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977" y="1551102"/>
            <a:ext cx="3190539" cy="202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_x695156928" descr="EMB000018cc37e8">
            <a:extLst>
              <a:ext uri="{FF2B5EF4-FFF2-40B4-BE49-F238E27FC236}">
                <a16:creationId xmlns:a16="http://schemas.microsoft.com/office/drawing/2014/main" id="{FAE17990-4D6B-4484-BE12-5A74DC3B6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9516" y="1540850"/>
            <a:ext cx="2771942" cy="278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_x243733784" descr="EMB000018cc37ec">
            <a:extLst>
              <a:ext uri="{FF2B5EF4-FFF2-40B4-BE49-F238E27FC236}">
                <a16:creationId xmlns:a16="http://schemas.microsoft.com/office/drawing/2014/main" id="{87D277D9-BDA0-41D3-A3D3-874D6F50B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977" y="3627291"/>
            <a:ext cx="3190539" cy="159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891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_x696182464" descr="EMB000018cc37f2">
            <a:extLst>
              <a:ext uri="{FF2B5EF4-FFF2-40B4-BE49-F238E27FC236}">
                <a16:creationId xmlns:a16="http://schemas.microsoft.com/office/drawing/2014/main" id="{7F0A53DD-910E-4133-8517-9202831D8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95" y="1470168"/>
            <a:ext cx="4014234" cy="313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55854" y="90567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96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87398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프로젝트 진행 과정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– GitHub API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연동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, Commit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매칭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28FA163-10F1-9A43-9757-CE2599B369CB}"/>
              </a:ext>
            </a:extLst>
          </p:cNvPr>
          <p:cNvSpPr txBox="1"/>
          <p:nvPr/>
        </p:nvSpPr>
        <p:spPr>
          <a:xfrm>
            <a:off x="7439649" y="6242833"/>
            <a:ext cx="3348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3135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Requirement Management - Sequence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CC102E8-7FEB-FA42-8555-84B41518C198}"/>
              </a:ext>
            </a:extLst>
          </p:cNvPr>
          <p:cNvSpPr/>
          <p:nvPr/>
        </p:nvSpPr>
        <p:spPr>
          <a:xfrm>
            <a:off x="11010900" y="438148"/>
            <a:ext cx="654052" cy="6540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742D7E-7CE3-3E4B-8CE0-A7B0C659E488}"/>
              </a:ext>
            </a:extLst>
          </p:cNvPr>
          <p:cNvSpPr txBox="1"/>
          <p:nvPr/>
        </p:nvSpPr>
        <p:spPr>
          <a:xfrm>
            <a:off x="11034985" y="503564"/>
            <a:ext cx="579005" cy="52322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22</a:t>
            </a:r>
            <a:endParaRPr lang="ko-KR" altLang="en-US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867D42-24A3-4BE7-A5E8-63F534BB554C}"/>
              </a:ext>
            </a:extLst>
          </p:cNvPr>
          <p:cNvSpPr txBox="1"/>
          <p:nvPr/>
        </p:nvSpPr>
        <p:spPr>
          <a:xfrm>
            <a:off x="695148" y="4603345"/>
            <a:ext cx="10782149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Project Setting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GitHub</a:t>
            </a:r>
            <a:r>
              <a:rPr kumimoji="1" lang="ko-KR" altLang="en-US" dirty="0"/>
              <a:t>에서 발행된 토큰을 입력하면 </a:t>
            </a:r>
            <a:r>
              <a:rPr kumimoji="1" lang="en-US" altLang="ko-KR" dirty="0"/>
              <a:t>GitHub Repository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Commit</a:t>
            </a:r>
            <a:r>
              <a:rPr kumimoji="1" lang="ko-KR" altLang="en-US" dirty="0"/>
              <a:t>에 접근 할 수 있고 이를 이용하여 작업중인 </a:t>
            </a:r>
            <a:r>
              <a:rPr kumimoji="1" lang="en-US" altLang="ko-KR" dirty="0"/>
              <a:t>Repository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Commit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Project Task Manager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Task</a:t>
            </a:r>
            <a:r>
              <a:rPr kumimoji="1" lang="ko-KR" altLang="en-US" dirty="0"/>
              <a:t>를 매칭하여 상태를 표기 할 수 있게 하였다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BE5F04-EAA1-45D7-8997-4049102FB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0786" y="139199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1" name="_x696897944" descr="EMB000018cc37f0">
            <a:extLst>
              <a:ext uri="{FF2B5EF4-FFF2-40B4-BE49-F238E27FC236}">
                <a16:creationId xmlns:a16="http://schemas.microsoft.com/office/drawing/2014/main" id="{6EADAE7E-0C0C-4EED-B70A-BCC5227E1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229" y="1185271"/>
            <a:ext cx="3145399" cy="327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" name="_x243286160" descr="EMB000018cc37fb">
            <a:extLst>
              <a:ext uri="{FF2B5EF4-FFF2-40B4-BE49-F238E27FC236}">
                <a16:creationId xmlns:a16="http://schemas.microsoft.com/office/drawing/2014/main" id="{037C53F2-9016-4DAD-B7B1-3D2643ACA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649" y="1197476"/>
            <a:ext cx="4495446" cy="327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516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55854" y="90567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96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5266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프로젝트 진행 과정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– Task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관리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28FA163-10F1-9A43-9757-CE2599B369CB}"/>
              </a:ext>
            </a:extLst>
          </p:cNvPr>
          <p:cNvSpPr txBox="1"/>
          <p:nvPr/>
        </p:nvSpPr>
        <p:spPr>
          <a:xfrm>
            <a:off x="7439649" y="6242833"/>
            <a:ext cx="3348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3135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Requirement Management - Sequence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CC102E8-7FEB-FA42-8555-84B41518C198}"/>
              </a:ext>
            </a:extLst>
          </p:cNvPr>
          <p:cNvSpPr/>
          <p:nvPr/>
        </p:nvSpPr>
        <p:spPr>
          <a:xfrm>
            <a:off x="11010900" y="438148"/>
            <a:ext cx="654052" cy="6540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742D7E-7CE3-3E4B-8CE0-A7B0C659E488}"/>
              </a:ext>
            </a:extLst>
          </p:cNvPr>
          <p:cNvSpPr txBox="1"/>
          <p:nvPr/>
        </p:nvSpPr>
        <p:spPr>
          <a:xfrm>
            <a:off x="11034985" y="503564"/>
            <a:ext cx="579005" cy="52322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23</a:t>
            </a:r>
            <a:endParaRPr lang="ko-KR" altLang="en-US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BE5F04-EAA1-45D7-8997-4049102FB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0786" y="139199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7" name="_x688714168" descr="EMB000018cc3803">
            <a:extLst>
              <a:ext uri="{FF2B5EF4-FFF2-40B4-BE49-F238E27FC236}">
                <a16:creationId xmlns:a16="http://schemas.microsoft.com/office/drawing/2014/main" id="{FD5CCD6D-0636-4AB2-8003-D38DA9D2C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993" y="1026784"/>
            <a:ext cx="3222139" cy="317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_x243285296" descr="EMB000018cc3805">
            <a:extLst>
              <a:ext uri="{FF2B5EF4-FFF2-40B4-BE49-F238E27FC236}">
                <a16:creationId xmlns:a16="http://schemas.microsoft.com/office/drawing/2014/main" id="{DB2A8DFD-0540-429D-9F3C-543E7225D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993" y="4262771"/>
            <a:ext cx="4915633" cy="213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_x765919752" descr="EMB000018cc3807">
            <a:extLst>
              <a:ext uri="{FF2B5EF4-FFF2-40B4-BE49-F238E27FC236}">
                <a16:creationId xmlns:a16="http://schemas.microsoft.com/office/drawing/2014/main" id="{09C00A45-5B9A-4DF4-ABDF-958E98C1C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263" y="1036741"/>
            <a:ext cx="4847784" cy="316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2A08BBD-6FA8-4054-9BD7-EE0799A28880}"/>
              </a:ext>
            </a:extLst>
          </p:cNvPr>
          <p:cNvSpPr txBox="1"/>
          <p:nvPr/>
        </p:nvSpPr>
        <p:spPr>
          <a:xfrm>
            <a:off x="6866626" y="4273446"/>
            <a:ext cx="4747364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태스크 조회에서는 상태</a:t>
            </a:r>
            <a:r>
              <a:rPr kumimoji="1" lang="en-US" altLang="ko-KR" dirty="0"/>
              <a:t>, </a:t>
            </a:r>
            <a:r>
              <a:rPr kumimoji="1" lang="ko-KR" altLang="en-US" dirty="0"/>
              <a:t>기간</a:t>
            </a:r>
            <a:r>
              <a:rPr kumimoji="1" lang="en-US" altLang="ko-KR" dirty="0"/>
              <a:t>, </a:t>
            </a:r>
            <a:r>
              <a:rPr kumimoji="1" lang="ko-KR" altLang="en-US" dirty="0"/>
              <a:t>종료날짜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선행 태스크</a:t>
            </a:r>
            <a:r>
              <a:rPr kumimoji="1" lang="en-US" altLang="ko-KR" dirty="0"/>
              <a:t>, </a:t>
            </a:r>
            <a:r>
              <a:rPr kumimoji="1" lang="ko-KR" altLang="en-US" dirty="0"/>
              <a:t>댓글 등을 확인할 수 있고 </a:t>
            </a:r>
            <a:r>
              <a:rPr kumimoji="1" lang="en-US" altLang="ko-KR" dirty="0"/>
              <a:t>Google Calendar</a:t>
            </a:r>
            <a:r>
              <a:rPr kumimoji="1" lang="ko-KR" altLang="en-US" dirty="0"/>
              <a:t>와 연동이 가능하다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8696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55854" y="90567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96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70381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프로젝트 진행 과정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– Task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와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Commit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매칭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28FA163-10F1-9A43-9757-CE2599B369CB}"/>
              </a:ext>
            </a:extLst>
          </p:cNvPr>
          <p:cNvSpPr txBox="1"/>
          <p:nvPr/>
        </p:nvSpPr>
        <p:spPr>
          <a:xfrm>
            <a:off x="7439649" y="6242833"/>
            <a:ext cx="3348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3135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Requirement Management - Sequence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CC102E8-7FEB-FA42-8555-84B41518C198}"/>
              </a:ext>
            </a:extLst>
          </p:cNvPr>
          <p:cNvSpPr/>
          <p:nvPr/>
        </p:nvSpPr>
        <p:spPr>
          <a:xfrm>
            <a:off x="11010900" y="438148"/>
            <a:ext cx="654052" cy="6540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742D7E-7CE3-3E4B-8CE0-A7B0C659E488}"/>
              </a:ext>
            </a:extLst>
          </p:cNvPr>
          <p:cNvSpPr txBox="1"/>
          <p:nvPr/>
        </p:nvSpPr>
        <p:spPr>
          <a:xfrm>
            <a:off x="11034985" y="503564"/>
            <a:ext cx="579005" cy="52322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24</a:t>
            </a:r>
            <a:endParaRPr lang="ko-KR" altLang="en-US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BE5F04-EAA1-45D7-8997-4049102FB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0786" y="139199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A08BBD-6FA8-4054-9BD7-EE0799A28880}"/>
              </a:ext>
            </a:extLst>
          </p:cNvPr>
          <p:cNvSpPr txBox="1"/>
          <p:nvPr/>
        </p:nvSpPr>
        <p:spPr>
          <a:xfrm>
            <a:off x="1701670" y="4183431"/>
            <a:ext cx="8788660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Project View </a:t>
            </a:r>
            <a:r>
              <a:rPr kumimoji="1" lang="ko-KR" altLang="en-US" dirty="0"/>
              <a:t>페이지에서 태스크 목록과 </a:t>
            </a:r>
            <a:r>
              <a:rPr kumimoji="1" lang="en-US" altLang="ko-KR" dirty="0"/>
              <a:t>Commit </a:t>
            </a:r>
            <a:r>
              <a:rPr kumimoji="1" lang="ko-KR" altLang="en-US" dirty="0"/>
              <a:t>목록을 조회할 수 있고 </a:t>
            </a:r>
            <a:r>
              <a:rPr kumimoji="1" lang="en-US" altLang="ko-KR" dirty="0"/>
              <a:t>Commit</a:t>
            </a:r>
            <a:r>
              <a:rPr kumimoji="1" lang="ko-KR" altLang="en-US" dirty="0"/>
              <a:t>의 플러그인 아이콘을 클릭해서 태스크를 선택할 수 있다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매칭된 </a:t>
            </a:r>
            <a:r>
              <a:rPr kumimoji="1" lang="en-US" altLang="ko-KR" dirty="0"/>
              <a:t>Commit</a:t>
            </a:r>
            <a:r>
              <a:rPr kumimoji="1" lang="ko-KR" altLang="en-US" dirty="0"/>
              <a:t>은 삭제할 수도 있고</a:t>
            </a:r>
            <a:r>
              <a:rPr kumimoji="1" lang="en-US" altLang="ko-KR" dirty="0"/>
              <a:t> GitHub</a:t>
            </a:r>
            <a:r>
              <a:rPr kumimoji="1" lang="ko-KR" altLang="en-US" dirty="0"/>
              <a:t>로 이동하여 내용을 조회할 수도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pic>
        <p:nvPicPr>
          <p:cNvPr id="10241" name="_x699466544" descr="EMB000018cc3813">
            <a:extLst>
              <a:ext uri="{FF2B5EF4-FFF2-40B4-BE49-F238E27FC236}">
                <a16:creationId xmlns:a16="http://schemas.microsoft.com/office/drawing/2014/main" id="{3AC0B098-D180-4A7E-B32A-5F1101B21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670" y="1188369"/>
            <a:ext cx="8307966" cy="299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870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55854" y="90567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96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84888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프로젝트 진행 과정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– Task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와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Google Calendar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연동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28FA163-10F1-9A43-9757-CE2599B369CB}"/>
              </a:ext>
            </a:extLst>
          </p:cNvPr>
          <p:cNvSpPr txBox="1"/>
          <p:nvPr/>
        </p:nvSpPr>
        <p:spPr>
          <a:xfrm>
            <a:off x="7439649" y="6242833"/>
            <a:ext cx="3348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3135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Requirement Management - Sequence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CC102E8-7FEB-FA42-8555-84B41518C198}"/>
              </a:ext>
            </a:extLst>
          </p:cNvPr>
          <p:cNvSpPr/>
          <p:nvPr/>
        </p:nvSpPr>
        <p:spPr>
          <a:xfrm>
            <a:off x="11010900" y="438148"/>
            <a:ext cx="654052" cy="6540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742D7E-7CE3-3E4B-8CE0-A7B0C659E488}"/>
              </a:ext>
            </a:extLst>
          </p:cNvPr>
          <p:cNvSpPr txBox="1"/>
          <p:nvPr/>
        </p:nvSpPr>
        <p:spPr>
          <a:xfrm>
            <a:off x="11034985" y="503564"/>
            <a:ext cx="579005" cy="52322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25</a:t>
            </a:r>
            <a:endParaRPr lang="ko-KR" altLang="en-US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BE5F04-EAA1-45D7-8997-4049102FB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0786" y="139199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A08BBD-6FA8-4054-9BD7-EE0799A28880}"/>
              </a:ext>
            </a:extLst>
          </p:cNvPr>
          <p:cNvSpPr txBox="1"/>
          <p:nvPr/>
        </p:nvSpPr>
        <p:spPr>
          <a:xfrm>
            <a:off x="1139460" y="4091979"/>
            <a:ext cx="8788660" cy="1112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Task </a:t>
            </a:r>
            <a:r>
              <a:rPr kumimoji="1" lang="ko-KR" altLang="en-US" dirty="0"/>
              <a:t>조회에서 </a:t>
            </a:r>
            <a:r>
              <a:rPr kumimoji="1" lang="en-US" altLang="ko-KR" dirty="0"/>
              <a:t>Calendar </a:t>
            </a:r>
            <a:r>
              <a:rPr kumimoji="1" lang="ko-KR" altLang="en-US" dirty="0"/>
              <a:t>등록 버튼을 클릭하면 해당 내용이</a:t>
            </a:r>
            <a:r>
              <a:rPr kumimoji="1" lang="en-US" altLang="ko-KR" dirty="0"/>
              <a:t> Google Calendar</a:t>
            </a:r>
            <a:r>
              <a:rPr kumimoji="1" lang="ko-KR" altLang="en-US" dirty="0"/>
              <a:t>와 연동되고 등록이 완료되면 조회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 버튼이 보이게 된다</a:t>
            </a:r>
            <a:r>
              <a:rPr kumimoji="1" lang="en-US" altLang="ko-KR" dirty="0"/>
              <a:t>.</a:t>
            </a:r>
          </a:p>
        </p:txBody>
      </p:sp>
      <p:pic>
        <p:nvPicPr>
          <p:cNvPr id="11265" name="_x243286520" descr="EMB000018cc3817">
            <a:extLst>
              <a:ext uri="{FF2B5EF4-FFF2-40B4-BE49-F238E27FC236}">
                <a16:creationId xmlns:a16="http://schemas.microsoft.com/office/drawing/2014/main" id="{A97A7B47-E042-4C1B-BDF2-1A38FCE2C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67"/>
          <a:stretch>
            <a:fillRect/>
          </a:stretch>
        </p:blipFill>
        <p:spPr bwMode="auto">
          <a:xfrm>
            <a:off x="1262592" y="1853619"/>
            <a:ext cx="3845024" cy="176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_x691687432" descr="EMB000018cc3819">
            <a:extLst>
              <a:ext uri="{FF2B5EF4-FFF2-40B4-BE49-F238E27FC236}">
                <a16:creationId xmlns:a16="http://schemas.microsoft.com/office/drawing/2014/main" id="{9FF32E18-328F-4380-B338-CC4A9FD50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108" y="1819012"/>
            <a:ext cx="2390717" cy="178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_x691740208" descr="EMB000018cc381d">
            <a:extLst>
              <a:ext uri="{FF2B5EF4-FFF2-40B4-BE49-F238E27FC236}">
                <a16:creationId xmlns:a16="http://schemas.microsoft.com/office/drawing/2014/main" id="{68D9FE9D-54F0-4DDA-BDA0-30C2C4077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317" y="1181721"/>
            <a:ext cx="3121326" cy="310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342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55854" y="90567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96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56701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프로젝트 진행 과정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스케쥴 관리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28FA163-10F1-9A43-9757-CE2599B369CB}"/>
              </a:ext>
            </a:extLst>
          </p:cNvPr>
          <p:cNvSpPr txBox="1"/>
          <p:nvPr/>
        </p:nvSpPr>
        <p:spPr>
          <a:xfrm>
            <a:off x="7439649" y="6242833"/>
            <a:ext cx="3348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3135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Requirement Management - Sequence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CC102E8-7FEB-FA42-8555-84B41518C198}"/>
              </a:ext>
            </a:extLst>
          </p:cNvPr>
          <p:cNvSpPr/>
          <p:nvPr/>
        </p:nvSpPr>
        <p:spPr>
          <a:xfrm>
            <a:off x="11010900" y="438148"/>
            <a:ext cx="654052" cy="6540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742D7E-7CE3-3E4B-8CE0-A7B0C659E488}"/>
              </a:ext>
            </a:extLst>
          </p:cNvPr>
          <p:cNvSpPr txBox="1"/>
          <p:nvPr/>
        </p:nvSpPr>
        <p:spPr>
          <a:xfrm>
            <a:off x="11034985" y="503564"/>
            <a:ext cx="579005" cy="52322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26</a:t>
            </a:r>
            <a:endParaRPr lang="ko-KR" altLang="en-US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BE5F04-EAA1-45D7-8997-4049102FB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0786" y="139199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A08BBD-6FA8-4054-9BD7-EE0799A28880}"/>
              </a:ext>
            </a:extLst>
          </p:cNvPr>
          <p:cNvSpPr txBox="1"/>
          <p:nvPr/>
        </p:nvSpPr>
        <p:spPr>
          <a:xfrm>
            <a:off x="8036645" y="849758"/>
            <a:ext cx="3160442" cy="5544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스케쥴 관리 메뉴에서 현재 참여중인 프로젝트의 전체 스케쥴 및 진행 상황을 월별로 확인할 수 있다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프로젝트 별로 조회할 지 선택할 수 있고 상태를 배경색으로 나타낸다</a:t>
            </a:r>
            <a:r>
              <a:rPr kumimoji="1" lang="en-US" altLang="ko-KR" dirty="0"/>
              <a:t>.      (</a:t>
            </a:r>
            <a:r>
              <a:rPr kumimoji="1" lang="ko-KR" altLang="en-US" dirty="0"/>
              <a:t>노란색 </a:t>
            </a:r>
            <a:r>
              <a:rPr kumimoji="1" lang="en-US" altLang="ko-KR" dirty="0"/>
              <a:t>:</a:t>
            </a:r>
            <a:r>
              <a:rPr kumimoji="1" lang="ko-KR" altLang="en-US" dirty="0"/>
              <a:t>진행중</a:t>
            </a:r>
            <a:r>
              <a:rPr kumimoji="1" lang="en-US" altLang="ko-KR" dirty="0"/>
              <a:t>,           </a:t>
            </a:r>
            <a:r>
              <a:rPr kumimoji="1" lang="ko-KR" altLang="en-US" dirty="0"/>
              <a:t>하늘색</a:t>
            </a:r>
            <a:r>
              <a:rPr kumimoji="1" lang="en-US" altLang="ko-KR" dirty="0"/>
              <a:t>:</a:t>
            </a:r>
            <a:r>
              <a:rPr kumimoji="1" lang="ko-KR" altLang="en-US" dirty="0"/>
              <a:t>완료</a:t>
            </a:r>
            <a:r>
              <a:rPr kumimoji="1" lang="en-US" altLang="ko-KR" dirty="0"/>
              <a:t>, </a:t>
            </a:r>
            <a:r>
              <a:rPr kumimoji="1" lang="ko-KR" altLang="en-US" dirty="0"/>
              <a:t>빨간색 </a:t>
            </a:r>
            <a:r>
              <a:rPr kumimoji="1" lang="en-US" altLang="ko-KR" dirty="0"/>
              <a:t>: </a:t>
            </a:r>
            <a:r>
              <a:rPr kumimoji="1" lang="ko-KR" altLang="en-US" dirty="0"/>
              <a:t>에러</a:t>
            </a:r>
            <a:r>
              <a:rPr kumimoji="1" lang="en-US" altLang="ko-KR" dirty="0"/>
              <a:t>)</a:t>
            </a:r>
          </a:p>
          <a:p>
            <a:pPr>
              <a:lnSpc>
                <a:spcPct val="200000"/>
              </a:lnSpc>
            </a:pPr>
            <a:endParaRPr kumimoji="1" lang="en-US" altLang="ko-KR" dirty="0"/>
          </a:p>
        </p:txBody>
      </p:sp>
      <p:pic>
        <p:nvPicPr>
          <p:cNvPr id="12289" name="_x691753960" descr="EMB000018cc381f">
            <a:extLst>
              <a:ext uri="{FF2B5EF4-FFF2-40B4-BE49-F238E27FC236}">
                <a16:creationId xmlns:a16="http://schemas.microsoft.com/office/drawing/2014/main" id="{F5A0B0B2-BD8A-4F06-9C77-5E5CB54FC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7" t="6760" r="21054" b="4150"/>
          <a:stretch>
            <a:fillRect/>
          </a:stretch>
        </p:blipFill>
        <p:spPr bwMode="auto">
          <a:xfrm>
            <a:off x="1851441" y="1026784"/>
            <a:ext cx="6161119" cy="512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584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55854" y="90567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96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83926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프로젝트 진행 과정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– Task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를 트리 구조로 보여주기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28FA163-10F1-9A43-9757-CE2599B369CB}"/>
              </a:ext>
            </a:extLst>
          </p:cNvPr>
          <p:cNvSpPr txBox="1"/>
          <p:nvPr/>
        </p:nvSpPr>
        <p:spPr>
          <a:xfrm>
            <a:off x="7439649" y="6242833"/>
            <a:ext cx="3348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3135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Requirement Management - Sequence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CC102E8-7FEB-FA42-8555-84B41518C198}"/>
              </a:ext>
            </a:extLst>
          </p:cNvPr>
          <p:cNvSpPr/>
          <p:nvPr/>
        </p:nvSpPr>
        <p:spPr>
          <a:xfrm>
            <a:off x="11010900" y="438148"/>
            <a:ext cx="654052" cy="6540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742D7E-7CE3-3E4B-8CE0-A7B0C659E488}"/>
              </a:ext>
            </a:extLst>
          </p:cNvPr>
          <p:cNvSpPr txBox="1"/>
          <p:nvPr/>
        </p:nvSpPr>
        <p:spPr>
          <a:xfrm>
            <a:off x="11034985" y="503564"/>
            <a:ext cx="579005" cy="52322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27</a:t>
            </a:r>
            <a:endParaRPr lang="ko-KR" altLang="en-US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BE5F04-EAA1-45D7-8997-4049102FB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0786" y="139199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A08BBD-6FA8-4054-9BD7-EE0799A28880}"/>
              </a:ext>
            </a:extLst>
          </p:cNvPr>
          <p:cNvSpPr txBox="1"/>
          <p:nvPr/>
        </p:nvSpPr>
        <p:spPr>
          <a:xfrm>
            <a:off x="1725753" y="4575711"/>
            <a:ext cx="9227857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Project View </a:t>
            </a:r>
            <a:r>
              <a:rPr kumimoji="1" lang="ko-KR" altLang="en-US" dirty="0"/>
              <a:t>페이지에서 </a:t>
            </a:r>
            <a:r>
              <a:rPr kumimoji="1" lang="en-US" altLang="ko-KR" dirty="0"/>
              <a:t>Task Tree </a:t>
            </a:r>
            <a:r>
              <a:rPr kumimoji="1" lang="ko-KR" altLang="en-US" dirty="0"/>
              <a:t>버튼을 클릭 시 레이어 팝업이 열리고 태스크의 상태와 연관 관계에 대한 </a:t>
            </a:r>
            <a:r>
              <a:rPr kumimoji="1" lang="en-US" altLang="ko-KR" dirty="0"/>
              <a:t>Tree </a:t>
            </a:r>
            <a:r>
              <a:rPr kumimoji="1" lang="ko-KR" altLang="en-US" dirty="0"/>
              <a:t>구조가 그려진다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동적 계획 알고리즘을 사용하여 </a:t>
            </a:r>
            <a:r>
              <a:rPr kumimoji="1" lang="en-US" altLang="ko-KR" dirty="0"/>
              <a:t>DB</a:t>
            </a:r>
            <a:r>
              <a:rPr kumimoji="1" lang="ko-KR" altLang="en-US" dirty="0"/>
              <a:t>에 저장된 태스크 데이터를 트리 형태의 데이터로 만든 후 이를 출력하여 표현한다</a:t>
            </a:r>
            <a:r>
              <a:rPr kumimoji="1" lang="en-US" altLang="ko-KR" dirty="0"/>
              <a:t>.</a:t>
            </a:r>
          </a:p>
        </p:txBody>
      </p:sp>
      <p:pic>
        <p:nvPicPr>
          <p:cNvPr id="13313" name="_x243735152" descr="EMB000018cc3824">
            <a:extLst>
              <a:ext uri="{FF2B5EF4-FFF2-40B4-BE49-F238E27FC236}">
                <a16:creationId xmlns:a16="http://schemas.microsoft.com/office/drawing/2014/main" id="{80755FB5-2AF5-46B6-804F-4BF171C95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7" t="17731" r="4045" b="15086"/>
          <a:stretch>
            <a:fillRect/>
          </a:stretch>
        </p:blipFill>
        <p:spPr bwMode="auto">
          <a:xfrm>
            <a:off x="2104672" y="1181721"/>
            <a:ext cx="8381745" cy="341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6555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55854" y="90567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96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7000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프로젝트 진행 과정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서버 설치 및 서비스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28FA163-10F1-9A43-9757-CE2599B369CB}"/>
              </a:ext>
            </a:extLst>
          </p:cNvPr>
          <p:cNvSpPr txBox="1"/>
          <p:nvPr/>
        </p:nvSpPr>
        <p:spPr>
          <a:xfrm>
            <a:off x="7439649" y="6242833"/>
            <a:ext cx="3348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3135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Requirement Management - Sequence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BC22C-24CD-2E48-9B9C-D2162946938E}"/>
              </a:ext>
            </a:extLst>
          </p:cNvPr>
          <p:cNvSpPr txBox="1"/>
          <p:nvPr/>
        </p:nvSpPr>
        <p:spPr>
          <a:xfrm>
            <a:off x="3031124" y="4315548"/>
            <a:ext cx="58209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400" dirty="0">
                <a:hlinkClick r:id="rId2"/>
              </a:rPr>
              <a:t>http://ptman.site:8080</a:t>
            </a:r>
            <a:endParaRPr kumimoji="1" lang="ko-KR" altLang="en-US" sz="44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CC102E8-7FEB-FA42-8555-84B41518C198}"/>
              </a:ext>
            </a:extLst>
          </p:cNvPr>
          <p:cNvSpPr/>
          <p:nvPr/>
        </p:nvSpPr>
        <p:spPr>
          <a:xfrm>
            <a:off x="11010900" y="438148"/>
            <a:ext cx="654052" cy="6540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742D7E-7CE3-3E4B-8CE0-A7B0C659E488}"/>
              </a:ext>
            </a:extLst>
          </p:cNvPr>
          <p:cNvSpPr txBox="1"/>
          <p:nvPr/>
        </p:nvSpPr>
        <p:spPr>
          <a:xfrm>
            <a:off x="11034985" y="503564"/>
            <a:ext cx="579005" cy="52322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28</a:t>
            </a:r>
            <a:endParaRPr lang="ko-KR" altLang="en-US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95BD25-ABF5-420C-A950-F86EFAB81D90}"/>
              </a:ext>
            </a:extLst>
          </p:cNvPr>
          <p:cNvSpPr txBox="1"/>
          <p:nvPr/>
        </p:nvSpPr>
        <p:spPr>
          <a:xfrm>
            <a:off x="1560786" y="1845636"/>
            <a:ext cx="9227857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라즈베리파이</a:t>
            </a:r>
            <a:r>
              <a:rPr kumimoji="1" lang="ko-KR" altLang="en-US" dirty="0"/>
              <a:t> 클러스터를 구축하여 </a:t>
            </a:r>
            <a:r>
              <a:rPr kumimoji="1" lang="en-US" altLang="ko-KR" dirty="0"/>
              <a:t>CentOS</a:t>
            </a:r>
            <a:r>
              <a:rPr kumimoji="1" lang="ko-KR" altLang="en-US" dirty="0"/>
              <a:t>를 설치하고 </a:t>
            </a:r>
            <a:r>
              <a:rPr kumimoji="1" lang="en-US" altLang="ko-KR" dirty="0" err="1"/>
              <a:t>Apache,Tomcat</a:t>
            </a:r>
            <a:r>
              <a:rPr kumimoji="1" lang="en-US" altLang="ko-KR" dirty="0"/>
              <a:t>, Java, MariaDB</a:t>
            </a:r>
            <a:r>
              <a:rPr kumimoji="1" lang="ko-KR" altLang="en-US" dirty="0"/>
              <a:t> 등을 설치해서 서버를 구축한다</a:t>
            </a:r>
            <a:r>
              <a:rPr kumimoji="1" lang="en-US" altLang="ko-KR" dirty="0"/>
              <a:t>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Google,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Naver</a:t>
            </a:r>
            <a:r>
              <a:rPr kumimoji="1" lang="ko-KR" altLang="en-US" dirty="0"/>
              <a:t> 등에서 서비스하는 </a:t>
            </a:r>
            <a:r>
              <a:rPr kumimoji="1" lang="en-US" altLang="ko-KR" dirty="0"/>
              <a:t>API</a:t>
            </a:r>
            <a:r>
              <a:rPr kumimoji="1" lang="ko-KR" altLang="en-US" dirty="0"/>
              <a:t>를 이용하기 위해서 도메인이 필요로 하여 </a:t>
            </a:r>
            <a:r>
              <a:rPr kumimoji="1" lang="en-US" altLang="ko-KR" dirty="0"/>
              <a:t>DNS</a:t>
            </a:r>
            <a:r>
              <a:rPr kumimoji="1" lang="ko-KR" altLang="en-US" dirty="0"/>
              <a:t>도 구축하고 </a:t>
            </a:r>
            <a:r>
              <a:rPr kumimoji="1" lang="ko-KR" altLang="en-US" dirty="0" err="1"/>
              <a:t>가비아에서</a:t>
            </a:r>
            <a:r>
              <a:rPr kumimoji="1" lang="ko-KR" altLang="en-US" dirty="0"/>
              <a:t> 도메인을 구입하여 연결하였다</a:t>
            </a:r>
            <a:r>
              <a:rPr kumimoji="1" lang="en-US" altLang="ko-KR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6AED93-FDE1-4C10-8CFF-711DC8877D33}"/>
              </a:ext>
            </a:extLst>
          </p:cNvPr>
          <p:cNvSpPr txBox="1"/>
          <p:nvPr/>
        </p:nvSpPr>
        <p:spPr>
          <a:xfrm>
            <a:off x="1560785" y="5194308"/>
            <a:ext cx="9227857" cy="558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해당 주소에서 </a:t>
            </a:r>
            <a:r>
              <a:rPr kumimoji="1" lang="en-US" altLang="ko-KR" dirty="0"/>
              <a:t>Project Task Manager</a:t>
            </a:r>
            <a:r>
              <a:rPr kumimoji="1" lang="ko-KR" altLang="en-US" dirty="0"/>
              <a:t>를 서비스 중이다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2842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3780302" y="2823643"/>
            <a:ext cx="46313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>
                <a:solidFill>
                  <a:srgbClr val="3135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감사합니다</a:t>
            </a:r>
            <a:r>
              <a:rPr lang="en-US" altLang="ko-KR" sz="7200">
                <a:solidFill>
                  <a:srgbClr val="3135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7200">
              <a:solidFill>
                <a:srgbClr val="313538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810000" y="4673600"/>
            <a:ext cx="4502481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1/2 액자 8"/>
          <p:cNvSpPr/>
          <p:nvPr/>
        </p:nvSpPr>
        <p:spPr>
          <a:xfrm>
            <a:off x="3636027" y="2182107"/>
            <a:ext cx="347946" cy="347946"/>
          </a:xfrm>
          <a:prstGeom prst="half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1/2 액자 9"/>
          <p:cNvSpPr/>
          <p:nvPr/>
        </p:nvSpPr>
        <p:spPr>
          <a:xfrm rot="10800000">
            <a:off x="7964535" y="4325654"/>
            <a:ext cx="347946" cy="347946"/>
          </a:xfrm>
          <a:prstGeom prst="half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860537" y="6242833"/>
            <a:ext cx="4070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3135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Artificial Intelligence &amp; Information Architecture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92D60F-0DC6-5244-BF22-B61AABB4DBF0}"/>
              </a:ext>
            </a:extLst>
          </p:cNvPr>
          <p:cNvSpPr/>
          <p:nvPr/>
        </p:nvSpPr>
        <p:spPr>
          <a:xfrm>
            <a:off x="11010900" y="438148"/>
            <a:ext cx="654052" cy="6540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246272-902B-8D4B-BA2D-303023ECFBC1}"/>
              </a:ext>
            </a:extLst>
          </p:cNvPr>
          <p:cNvSpPr txBox="1"/>
          <p:nvPr/>
        </p:nvSpPr>
        <p:spPr>
          <a:xfrm>
            <a:off x="11034985" y="503564"/>
            <a:ext cx="579005" cy="52322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29</a:t>
            </a:r>
            <a:endParaRPr lang="ko-KR" altLang="en-US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5902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1010900" y="438148"/>
            <a:ext cx="654052" cy="654052"/>
            <a:chOff x="7156448" y="1396999"/>
            <a:chExt cx="654052" cy="654052"/>
          </a:xfrm>
          <a:solidFill>
            <a:srgbClr val="00B0F0"/>
          </a:solidFill>
        </p:grpSpPr>
        <p:sp>
          <p:nvSpPr>
            <p:cNvPr id="53" name="직사각형 52"/>
            <p:cNvSpPr/>
            <p:nvPr/>
          </p:nvSpPr>
          <p:spPr>
            <a:xfrm>
              <a:off x="7156448" y="1396999"/>
              <a:ext cx="654052" cy="6540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282137" y="1462415"/>
              <a:ext cx="402674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3</a:t>
              </a:r>
              <a:endPara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55" name="1/2 액자 54"/>
          <p:cNvSpPr/>
          <p:nvPr/>
        </p:nvSpPr>
        <p:spPr>
          <a:xfrm>
            <a:off x="2038324" y="1318089"/>
            <a:ext cx="347946" cy="347946"/>
          </a:xfrm>
          <a:prstGeom prst="half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1/2 액자 55"/>
          <p:cNvSpPr/>
          <p:nvPr/>
        </p:nvSpPr>
        <p:spPr>
          <a:xfrm rot="10800000">
            <a:off x="10788643" y="5582261"/>
            <a:ext cx="347946" cy="347946"/>
          </a:xfrm>
          <a:prstGeom prst="half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55854" y="90567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96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93702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 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Bold" panose="020B0600000101010101" pitchFamily="50" charset="-127"/>
              </a:rPr>
              <a:t>프로젝트 태스크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관리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(Project Task Management)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29A82BA-A3E6-4D87-B350-AD2AC78B1B01}"/>
              </a:ext>
            </a:extLst>
          </p:cNvPr>
          <p:cNvCxnSpPr>
            <a:cxnSpLocks/>
          </p:cNvCxnSpPr>
          <p:nvPr/>
        </p:nvCxnSpPr>
        <p:spPr>
          <a:xfrm>
            <a:off x="1971413" y="5930208"/>
            <a:ext cx="9165176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95C8BCB-CE4E-47B9-AC0F-A63315C4ED05}"/>
              </a:ext>
            </a:extLst>
          </p:cNvPr>
          <p:cNvSpPr txBox="1"/>
          <p:nvPr/>
        </p:nvSpPr>
        <p:spPr>
          <a:xfrm>
            <a:off x="2205949" y="1508709"/>
            <a:ext cx="9459003" cy="4292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00B1F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Why?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초기 요구사항 관리 프로젝트는 주제가 너무 광범위함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현업에서 여러 비싼 </a:t>
            </a:r>
            <a:r>
              <a:rPr lang="ko-KR" altLang="en-US" sz="16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상업용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툴을 사용해도 마음에   들지 않음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중소기업에서 소프트웨어 프로젝트를 진행 시 소수의 개발자가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전반적인 기능을 구현하기 때문에 품질 관리 미흡 문제가 발생한다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00B0F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How?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프로젝트를 태스크 단위로 관리한다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개발자 친화적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API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제공한다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트리 구조 등 태스크의 시각화로 프로젝트 상태를 파악한다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크로스 플랫폼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웹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데스크톱 앱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모바일 웹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앱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으로 제작한다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28FA163-10F1-9A43-9757-CE2599B369CB}"/>
              </a:ext>
            </a:extLst>
          </p:cNvPr>
          <p:cNvSpPr txBox="1"/>
          <p:nvPr/>
        </p:nvSpPr>
        <p:spPr>
          <a:xfrm>
            <a:off x="7439649" y="6242833"/>
            <a:ext cx="3348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3135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Requirement Management - Sequence</a:t>
            </a:r>
          </a:p>
        </p:txBody>
      </p:sp>
    </p:spTree>
    <p:extLst>
      <p:ext uri="{BB962C8B-B14F-4D97-AF65-F5344CB8AC3E}">
        <p14:creationId xmlns:p14="http://schemas.microsoft.com/office/powerpoint/2010/main" val="3840608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1010900" y="438148"/>
            <a:ext cx="654052" cy="654052"/>
            <a:chOff x="7156448" y="1396999"/>
            <a:chExt cx="654052" cy="654052"/>
          </a:xfrm>
          <a:solidFill>
            <a:srgbClr val="00B0F0"/>
          </a:solidFill>
        </p:grpSpPr>
        <p:sp>
          <p:nvSpPr>
            <p:cNvPr id="53" name="직사각형 52"/>
            <p:cNvSpPr/>
            <p:nvPr/>
          </p:nvSpPr>
          <p:spPr>
            <a:xfrm>
              <a:off x="7156448" y="1396999"/>
              <a:ext cx="654052" cy="6540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282137" y="1462415"/>
              <a:ext cx="402674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4</a:t>
              </a:r>
              <a:endPara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55" name="1/2 액자 54"/>
          <p:cNvSpPr/>
          <p:nvPr/>
        </p:nvSpPr>
        <p:spPr>
          <a:xfrm>
            <a:off x="2038324" y="1318089"/>
            <a:ext cx="347946" cy="347946"/>
          </a:xfrm>
          <a:prstGeom prst="half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1/2 액자 55"/>
          <p:cNvSpPr/>
          <p:nvPr/>
        </p:nvSpPr>
        <p:spPr>
          <a:xfrm rot="10800000">
            <a:off x="10788643" y="5582261"/>
            <a:ext cx="347946" cy="347946"/>
          </a:xfrm>
          <a:prstGeom prst="half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55854" y="90567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96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93333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 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Bold" panose="020B0600000101010101" pitchFamily="50" charset="-127"/>
              </a:rPr>
              <a:t>프로젝트 태스크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관리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(Project Task Management)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29A82BA-A3E6-4D87-B350-AD2AC78B1B01}"/>
              </a:ext>
            </a:extLst>
          </p:cNvPr>
          <p:cNvCxnSpPr>
            <a:cxnSpLocks/>
          </p:cNvCxnSpPr>
          <p:nvPr/>
        </p:nvCxnSpPr>
        <p:spPr>
          <a:xfrm>
            <a:off x="1971413" y="5930208"/>
            <a:ext cx="9165176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28FA163-10F1-9A43-9757-CE2599B369CB}"/>
              </a:ext>
            </a:extLst>
          </p:cNvPr>
          <p:cNvSpPr txBox="1"/>
          <p:nvPr/>
        </p:nvSpPr>
        <p:spPr>
          <a:xfrm>
            <a:off x="7439649" y="6242833"/>
            <a:ext cx="3348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3135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Requirement Management - Sequence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B58A2C-5236-481F-9614-4225AEBDD647}"/>
              </a:ext>
            </a:extLst>
          </p:cNvPr>
          <p:cNvSpPr txBox="1"/>
          <p:nvPr/>
        </p:nvSpPr>
        <p:spPr>
          <a:xfrm>
            <a:off x="2205949" y="1799041"/>
            <a:ext cx="9459003" cy="3184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00B1F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설계 과정에서의 </a:t>
            </a:r>
            <a:r>
              <a:rPr lang="ko-KR" altLang="en-US" sz="2800" dirty="0" err="1">
                <a:solidFill>
                  <a:srgbClr val="00B1F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제한점</a:t>
            </a:r>
            <a:endParaRPr lang="en-US" altLang="ko-KR" sz="2800" dirty="0">
              <a:solidFill>
                <a:srgbClr val="00B1F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매우 잘 만들어진 요구사항 관리 프로그램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en-US" altLang="ko-KR" sz="16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Trac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en-US" altLang="ko-KR" sz="16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Silkroad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ALM RM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및 기타 등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존재한다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요구사항을 관리한다는 것 자체가 사실 어려운 개념이다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00B1F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구현 과정에서의 </a:t>
            </a:r>
            <a:r>
              <a:rPr lang="ko-KR" altLang="en-US" sz="2800" dirty="0" err="1">
                <a:solidFill>
                  <a:srgbClr val="00B1F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제한점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팀 구성원이 여러가지 환경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웹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앱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제작해본 경험이 부족하다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설계 과정에서 어려움이 많을 경우 구현 과정에서 지연이 발생한다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8688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1010900" y="438148"/>
            <a:ext cx="654052" cy="654052"/>
            <a:chOff x="7156448" y="1396999"/>
            <a:chExt cx="654052" cy="654052"/>
          </a:xfrm>
          <a:solidFill>
            <a:srgbClr val="00B0F0"/>
          </a:solidFill>
        </p:grpSpPr>
        <p:sp>
          <p:nvSpPr>
            <p:cNvPr id="53" name="직사각형 52"/>
            <p:cNvSpPr/>
            <p:nvPr/>
          </p:nvSpPr>
          <p:spPr>
            <a:xfrm>
              <a:off x="7156448" y="1396999"/>
              <a:ext cx="654052" cy="6540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282137" y="1462415"/>
              <a:ext cx="402674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5</a:t>
              </a:r>
              <a:endPara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55" name="1/2 액자 54"/>
          <p:cNvSpPr/>
          <p:nvPr/>
        </p:nvSpPr>
        <p:spPr>
          <a:xfrm>
            <a:off x="2038324" y="1318089"/>
            <a:ext cx="347946" cy="347946"/>
          </a:xfrm>
          <a:prstGeom prst="half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1/2 액자 55"/>
          <p:cNvSpPr/>
          <p:nvPr/>
        </p:nvSpPr>
        <p:spPr>
          <a:xfrm rot="10800000">
            <a:off x="10788643" y="5582261"/>
            <a:ext cx="347946" cy="347946"/>
          </a:xfrm>
          <a:prstGeom prst="half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55854" y="90567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96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93333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 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Bold" panose="020B0600000101010101" pitchFamily="50" charset="-127"/>
              </a:rPr>
              <a:t>프로젝트 태스크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관리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(Project Task Management)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29A82BA-A3E6-4D87-B350-AD2AC78B1B01}"/>
              </a:ext>
            </a:extLst>
          </p:cNvPr>
          <p:cNvCxnSpPr>
            <a:cxnSpLocks/>
          </p:cNvCxnSpPr>
          <p:nvPr/>
        </p:nvCxnSpPr>
        <p:spPr>
          <a:xfrm>
            <a:off x="1971413" y="5930208"/>
            <a:ext cx="9165176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95C8BCB-CE4E-47B9-AC0F-A63315C4ED05}"/>
              </a:ext>
            </a:extLst>
          </p:cNvPr>
          <p:cNvSpPr txBox="1"/>
          <p:nvPr/>
        </p:nvSpPr>
        <p:spPr>
          <a:xfrm>
            <a:off x="2205950" y="1553509"/>
            <a:ext cx="8930640" cy="2907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00B1F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주요기능</a:t>
            </a:r>
            <a:endParaRPr lang="en-US" altLang="ko-KR" sz="2800" dirty="0">
              <a:solidFill>
                <a:srgbClr val="00B1F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로그인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(Oauth2.0 – Google Login, </a:t>
            </a:r>
            <a:r>
              <a:rPr lang="en-US" altLang="ko-KR" sz="16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Naver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Login API)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회원에 대한 역할 부여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프로젝트 매니저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요구사항 담당자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클라이언트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프로젝트와 태스크 관리 기능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스케쥴 관리 및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Google Calendar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연동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Project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</a:t>
            </a:r>
            <a:r>
              <a:rPr lang="en-US" altLang="ko-KR" sz="16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Github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repository, Task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commit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연동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Task Tree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통한 프로젝트 시각화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28FA163-10F1-9A43-9757-CE2599B369CB}"/>
              </a:ext>
            </a:extLst>
          </p:cNvPr>
          <p:cNvSpPr txBox="1"/>
          <p:nvPr/>
        </p:nvSpPr>
        <p:spPr>
          <a:xfrm>
            <a:off x="7439649" y="6242833"/>
            <a:ext cx="3348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3135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Requirement Management - Sequence</a:t>
            </a:r>
          </a:p>
        </p:txBody>
      </p:sp>
    </p:spTree>
    <p:extLst>
      <p:ext uri="{BB962C8B-B14F-4D97-AF65-F5344CB8AC3E}">
        <p14:creationId xmlns:p14="http://schemas.microsoft.com/office/powerpoint/2010/main" val="4107129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1010900" y="438148"/>
            <a:ext cx="654052" cy="654052"/>
            <a:chOff x="7156448" y="1396999"/>
            <a:chExt cx="654052" cy="654052"/>
          </a:xfrm>
          <a:solidFill>
            <a:srgbClr val="00B0F0"/>
          </a:solidFill>
        </p:grpSpPr>
        <p:sp>
          <p:nvSpPr>
            <p:cNvPr id="53" name="직사각형 52"/>
            <p:cNvSpPr/>
            <p:nvPr/>
          </p:nvSpPr>
          <p:spPr>
            <a:xfrm>
              <a:off x="7156448" y="1396999"/>
              <a:ext cx="654052" cy="6540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282137" y="1462415"/>
              <a:ext cx="402674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6</a:t>
              </a:r>
              <a:endPara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55854" y="90567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96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36639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 기술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: Front-End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28FA163-10F1-9A43-9757-CE2599B369CB}"/>
              </a:ext>
            </a:extLst>
          </p:cNvPr>
          <p:cNvSpPr txBox="1"/>
          <p:nvPr/>
        </p:nvSpPr>
        <p:spPr>
          <a:xfrm>
            <a:off x="7439649" y="6242833"/>
            <a:ext cx="3348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3135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Requirement Management - Sequence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93403BF-7ED1-404F-BFD3-5CA12A7B6F52}"/>
              </a:ext>
            </a:extLst>
          </p:cNvPr>
          <p:cNvSpPr/>
          <p:nvPr/>
        </p:nvSpPr>
        <p:spPr>
          <a:xfrm>
            <a:off x="7354248" y="2832847"/>
            <a:ext cx="4281433" cy="2618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Single Page Application –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로딩 속도 증가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네이티브 앱과 유사한 사용자 경험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트래픽 감소 효과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인터페이스를 만들기 위한 진보적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framework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HTML + CSS + JS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 알면 누구나 쉽게 접근 가능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Hot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Loading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통한 개발 속도 증가</a:t>
            </a:r>
            <a:b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저장하면 저절로 반영 및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새로고침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989593-C939-D245-8EBA-A6ED3FC2367C}"/>
              </a:ext>
            </a:extLst>
          </p:cNvPr>
          <p:cNvSpPr/>
          <p:nvPr/>
        </p:nvSpPr>
        <p:spPr>
          <a:xfrm>
            <a:off x="7200023" y="1735535"/>
            <a:ext cx="4435658" cy="939800"/>
          </a:xfrm>
          <a:prstGeom prst="rect">
            <a:avLst/>
          </a:prstGeom>
          <a:solidFill>
            <a:srgbClr val="31353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Vue.js : Front-end Framework</a:t>
            </a:r>
          </a:p>
        </p:txBody>
      </p:sp>
      <p:graphicFrame>
        <p:nvGraphicFramePr>
          <p:cNvPr id="22" name="개체 21">
            <a:extLst>
              <a:ext uri="{FF2B5EF4-FFF2-40B4-BE49-F238E27FC236}">
                <a16:creationId xmlns:a16="http://schemas.microsoft.com/office/drawing/2014/main" id="{2CD33BA0-F2A0-5B4B-B6EC-D8D5B3DC4F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1960296"/>
              </p:ext>
            </p:extLst>
          </p:nvPr>
        </p:nvGraphicFramePr>
        <p:xfrm>
          <a:off x="1502951" y="1708149"/>
          <a:ext cx="5696840" cy="3892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Image" r:id="rId3" imgW="10666440" imgH="7275960" progId="Photoshop.Image.13">
                  <p:embed/>
                </p:oleObj>
              </mc:Choice>
              <mc:Fallback>
                <p:oleObj name="Image" r:id="rId3" imgW="10666440" imgH="7275960" progId="Photoshop.Image.13">
                  <p:embed/>
                  <p:pic>
                    <p:nvPicPr>
                      <p:cNvPr id="2" name="개체 1">
                        <a:extLst>
                          <a:ext uri="{FF2B5EF4-FFF2-40B4-BE49-F238E27FC236}">
                            <a16:creationId xmlns:a16="http://schemas.microsoft.com/office/drawing/2014/main" id="{10B27ACA-56CE-4516-B676-4F29163C3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02951" y="1708149"/>
                        <a:ext cx="5696840" cy="3892167"/>
                      </a:xfrm>
                      <a:prstGeom prst="rect">
                        <a:avLst/>
                      </a:prstGeom>
                      <a:ln w="3175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1/2 액자 22">
            <a:extLst>
              <a:ext uri="{FF2B5EF4-FFF2-40B4-BE49-F238E27FC236}">
                <a16:creationId xmlns:a16="http://schemas.microsoft.com/office/drawing/2014/main" id="{35E35830-BD62-9F4C-BEE0-4C0CD0EE8BE9}"/>
              </a:ext>
            </a:extLst>
          </p:cNvPr>
          <p:cNvSpPr/>
          <p:nvPr/>
        </p:nvSpPr>
        <p:spPr>
          <a:xfrm>
            <a:off x="7199791" y="1735535"/>
            <a:ext cx="347946" cy="347946"/>
          </a:xfrm>
          <a:prstGeom prst="halfFrame">
            <a:avLst/>
          </a:prstGeom>
          <a:solidFill>
            <a:srgbClr val="00B1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677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1010900" y="438148"/>
            <a:ext cx="654052" cy="654052"/>
            <a:chOff x="7156448" y="1396999"/>
            <a:chExt cx="654052" cy="654052"/>
          </a:xfrm>
          <a:solidFill>
            <a:srgbClr val="00B0F0"/>
          </a:solidFill>
        </p:grpSpPr>
        <p:sp>
          <p:nvSpPr>
            <p:cNvPr id="53" name="직사각형 52"/>
            <p:cNvSpPr/>
            <p:nvPr/>
          </p:nvSpPr>
          <p:spPr>
            <a:xfrm>
              <a:off x="7156448" y="1396999"/>
              <a:ext cx="654052" cy="6540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282137" y="1462415"/>
              <a:ext cx="402674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7</a:t>
              </a:r>
              <a:endPara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55854" y="90567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96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36639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 기술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: Front-End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28FA163-10F1-9A43-9757-CE2599B369CB}"/>
              </a:ext>
            </a:extLst>
          </p:cNvPr>
          <p:cNvSpPr txBox="1"/>
          <p:nvPr/>
        </p:nvSpPr>
        <p:spPr>
          <a:xfrm>
            <a:off x="7439649" y="6242833"/>
            <a:ext cx="3348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3135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Requirement Management - Sequence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C28CF81-0AC6-4A40-AD09-39F0AE7DB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397" y="1360921"/>
            <a:ext cx="4498246" cy="462001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26AB3FBA-075A-D04A-B9B5-29372E88BF53}"/>
              </a:ext>
            </a:extLst>
          </p:cNvPr>
          <p:cNvSpPr/>
          <p:nvPr/>
        </p:nvSpPr>
        <p:spPr>
          <a:xfrm>
            <a:off x="6727630" y="1826839"/>
            <a:ext cx="770965" cy="3122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6EB5D2E-42EC-7847-BAEE-BA2BAC06883F}"/>
              </a:ext>
            </a:extLst>
          </p:cNvPr>
          <p:cNvSpPr/>
          <p:nvPr/>
        </p:nvSpPr>
        <p:spPr>
          <a:xfrm>
            <a:off x="6682806" y="2167631"/>
            <a:ext cx="3874995" cy="13206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89C67C-A71B-3A41-97FD-9B8A4DF261F3}"/>
              </a:ext>
            </a:extLst>
          </p:cNvPr>
          <p:cNvSpPr/>
          <p:nvPr/>
        </p:nvSpPr>
        <p:spPr>
          <a:xfrm>
            <a:off x="6682805" y="3488266"/>
            <a:ext cx="3874995" cy="18691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8185FEB-8056-934D-B0C2-4E4145211314}"/>
              </a:ext>
            </a:extLst>
          </p:cNvPr>
          <p:cNvSpPr/>
          <p:nvPr/>
        </p:nvSpPr>
        <p:spPr>
          <a:xfrm>
            <a:off x="6682805" y="5357407"/>
            <a:ext cx="3874995" cy="2031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0E8BC4A-FCBC-624B-BFCA-B2DF9941B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509" y="1826839"/>
            <a:ext cx="3664214" cy="3763405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E52246B-AA4A-CB42-A8CD-56A427E06C99}"/>
              </a:ext>
            </a:extLst>
          </p:cNvPr>
          <p:cNvCxnSpPr/>
          <p:nvPr/>
        </p:nvCxnSpPr>
        <p:spPr>
          <a:xfrm>
            <a:off x="5095938" y="3725585"/>
            <a:ext cx="968188" cy="0"/>
          </a:xfrm>
          <a:prstGeom prst="straightConnector1">
            <a:avLst/>
          </a:prstGeom>
          <a:ln>
            <a:solidFill>
              <a:srgbClr val="00B1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638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1010900" y="438148"/>
            <a:ext cx="654052" cy="654052"/>
            <a:chOff x="7156448" y="1396999"/>
            <a:chExt cx="654052" cy="654052"/>
          </a:xfrm>
          <a:solidFill>
            <a:srgbClr val="00B0F0"/>
          </a:solidFill>
        </p:grpSpPr>
        <p:sp>
          <p:nvSpPr>
            <p:cNvPr id="53" name="직사각형 52"/>
            <p:cNvSpPr/>
            <p:nvPr/>
          </p:nvSpPr>
          <p:spPr>
            <a:xfrm>
              <a:off x="7156448" y="1396999"/>
              <a:ext cx="654052" cy="6540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282137" y="1462415"/>
              <a:ext cx="402674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8</a:t>
              </a:r>
              <a:endPara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55854" y="90567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96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35647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 기술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: Back-end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28FA163-10F1-9A43-9757-CE2599B369CB}"/>
              </a:ext>
            </a:extLst>
          </p:cNvPr>
          <p:cNvSpPr txBox="1"/>
          <p:nvPr/>
        </p:nvSpPr>
        <p:spPr>
          <a:xfrm>
            <a:off x="7439649" y="6242833"/>
            <a:ext cx="3348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3135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Requirement Management - Sequence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93403BF-7ED1-404F-BFD3-5CA12A7B6F52}"/>
              </a:ext>
            </a:extLst>
          </p:cNvPr>
          <p:cNvSpPr/>
          <p:nvPr/>
        </p:nvSpPr>
        <p:spPr>
          <a:xfrm>
            <a:off x="7354248" y="2832847"/>
            <a:ext cx="4281433" cy="1880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Spring :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많이 사용되는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backend framework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Spring boot :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복잡한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Spring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설정을 단순화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독립 실행 형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Spring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애플리케이션 작성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WAR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파일을 배치 할 필요 없음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XML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생성을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위한 코드 생성 및 요구 사항 불필요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989593-C939-D245-8EBA-A6ED3FC2367C}"/>
              </a:ext>
            </a:extLst>
          </p:cNvPr>
          <p:cNvSpPr/>
          <p:nvPr/>
        </p:nvSpPr>
        <p:spPr>
          <a:xfrm>
            <a:off x="7200023" y="1735535"/>
            <a:ext cx="4435658" cy="939800"/>
          </a:xfrm>
          <a:prstGeom prst="rect">
            <a:avLst/>
          </a:prstGeom>
          <a:solidFill>
            <a:srgbClr val="31353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Spring boot</a:t>
            </a:r>
          </a:p>
        </p:txBody>
      </p:sp>
      <p:sp>
        <p:nvSpPr>
          <p:cNvPr id="23" name="1/2 액자 22">
            <a:extLst>
              <a:ext uri="{FF2B5EF4-FFF2-40B4-BE49-F238E27FC236}">
                <a16:creationId xmlns:a16="http://schemas.microsoft.com/office/drawing/2014/main" id="{35E35830-BD62-9F4C-BEE0-4C0CD0EE8BE9}"/>
              </a:ext>
            </a:extLst>
          </p:cNvPr>
          <p:cNvSpPr/>
          <p:nvPr/>
        </p:nvSpPr>
        <p:spPr>
          <a:xfrm>
            <a:off x="7199791" y="1735535"/>
            <a:ext cx="347946" cy="347946"/>
          </a:xfrm>
          <a:prstGeom prst="halfFrame">
            <a:avLst/>
          </a:prstGeom>
          <a:solidFill>
            <a:srgbClr val="00B1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971510-E169-664E-A8D0-271AE2BD0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302" y="1353742"/>
            <a:ext cx="4457700" cy="2133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2A6645A-3A6C-5D4C-8CFF-0A58026FF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817" y="3147891"/>
            <a:ext cx="2937583" cy="286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81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1010900" y="438148"/>
            <a:ext cx="654052" cy="654052"/>
            <a:chOff x="7156448" y="1396999"/>
            <a:chExt cx="654052" cy="654052"/>
          </a:xfrm>
          <a:solidFill>
            <a:srgbClr val="00B0F0"/>
          </a:solidFill>
        </p:grpSpPr>
        <p:sp>
          <p:nvSpPr>
            <p:cNvPr id="53" name="직사각형 52"/>
            <p:cNvSpPr/>
            <p:nvPr/>
          </p:nvSpPr>
          <p:spPr>
            <a:xfrm>
              <a:off x="7156448" y="1396999"/>
              <a:ext cx="654052" cy="6540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282137" y="1462415"/>
              <a:ext cx="402674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9</a:t>
              </a:r>
              <a:endPara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55854" y="90567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96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35647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 기술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: Back-end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28FA163-10F1-9A43-9757-CE2599B369CB}"/>
              </a:ext>
            </a:extLst>
          </p:cNvPr>
          <p:cNvSpPr txBox="1"/>
          <p:nvPr/>
        </p:nvSpPr>
        <p:spPr>
          <a:xfrm>
            <a:off x="7439649" y="6242833"/>
            <a:ext cx="3348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3135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Requirement Management - Sequence</a:t>
            </a:r>
          </a:p>
        </p:txBody>
      </p:sp>
      <p:sp>
        <p:nvSpPr>
          <p:cNvPr id="22" name="1/2 액자 21">
            <a:extLst>
              <a:ext uri="{FF2B5EF4-FFF2-40B4-BE49-F238E27FC236}">
                <a16:creationId xmlns:a16="http://schemas.microsoft.com/office/drawing/2014/main" id="{8DDE45C2-0BB6-8740-A002-D29230BF5509}"/>
              </a:ext>
            </a:extLst>
          </p:cNvPr>
          <p:cNvSpPr/>
          <p:nvPr/>
        </p:nvSpPr>
        <p:spPr>
          <a:xfrm>
            <a:off x="2038324" y="1318089"/>
            <a:ext cx="347946" cy="347946"/>
          </a:xfrm>
          <a:prstGeom prst="half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1/2 액자 23">
            <a:extLst>
              <a:ext uri="{FF2B5EF4-FFF2-40B4-BE49-F238E27FC236}">
                <a16:creationId xmlns:a16="http://schemas.microsoft.com/office/drawing/2014/main" id="{23D06335-DA3E-934A-9327-C154F4CFE39D}"/>
              </a:ext>
            </a:extLst>
          </p:cNvPr>
          <p:cNvSpPr/>
          <p:nvPr/>
        </p:nvSpPr>
        <p:spPr>
          <a:xfrm rot="10800000">
            <a:off x="10788643" y="5582261"/>
            <a:ext cx="347946" cy="347946"/>
          </a:xfrm>
          <a:prstGeom prst="half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5" name="직선 연결선 15">
            <a:extLst>
              <a:ext uri="{FF2B5EF4-FFF2-40B4-BE49-F238E27FC236}">
                <a16:creationId xmlns:a16="http://schemas.microsoft.com/office/drawing/2014/main" id="{FE739D7B-44D8-624B-B7C9-91039162338B}"/>
              </a:ext>
            </a:extLst>
          </p:cNvPr>
          <p:cNvCxnSpPr>
            <a:cxnSpLocks/>
          </p:cNvCxnSpPr>
          <p:nvPr/>
        </p:nvCxnSpPr>
        <p:spPr>
          <a:xfrm>
            <a:off x="1971413" y="5930208"/>
            <a:ext cx="9165176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84F22B5-6DC3-414A-BCB5-60F52D3FBA50}"/>
              </a:ext>
            </a:extLst>
          </p:cNvPr>
          <p:cNvSpPr txBox="1"/>
          <p:nvPr/>
        </p:nvSpPr>
        <p:spPr>
          <a:xfrm>
            <a:off x="2205950" y="1553509"/>
            <a:ext cx="8930640" cy="4015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00B1F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Spring boot + Rest API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안드로이드 환경에서 데이터베이스 연동 불가능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(SQLite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는 가능하나 클라이언트 용도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여러 환경에서 데이터를 주고받을 수 있는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Interface =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6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RestAPI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웹 서버에서 데이터베이스 연동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특정 페이지에 데이터베이스에서 가져온 정보를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JSON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혹은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XML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반환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다른 앱에서 해당 데이터를 가져다 사용함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웹 환경에서의 대화 방식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Request :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 요청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클라이언트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Response :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요청에 대한 결과 응답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서버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Get(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조회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/ Post(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생성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/ Put(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수정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/ Delete(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삭제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등의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Request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 존재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1797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1383</TotalTime>
  <Words>1225</Words>
  <Application>Microsoft Office PowerPoint</Application>
  <PresentationFormat>와이드스크린</PresentationFormat>
  <Paragraphs>247</Paragraphs>
  <Slides>29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9" baseType="lpstr">
      <vt:lpstr>나눔고딕 ExtraBold</vt:lpstr>
      <vt:lpstr>나눔바른고딕</vt:lpstr>
      <vt:lpstr>나눔스퀘어</vt:lpstr>
      <vt:lpstr>나눔스퀘어라운드 Bold</vt:lpstr>
      <vt:lpstr>나눔스퀘어라운드 ExtraBold</vt:lpstr>
      <vt:lpstr>맑은 고딕</vt:lpstr>
      <vt:lpstr>Arial</vt:lpstr>
      <vt:lpstr>Wingdings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canonnam</dc:creator>
  <cp:lastModifiedBy>KC KANG</cp:lastModifiedBy>
  <cp:revision>130</cp:revision>
  <dcterms:created xsi:type="dcterms:W3CDTF">2018-02-17T12:01:38Z</dcterms:created>
  <dcterms:modified xsi:type="dcterms:W3CDTF">2018-11-25T12:37:14Z</dcterms:modified>
</cp:coreProperties>
</file>